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Open Sauce" charset="1" panose="00000500000000000000"/>
      <p:regular r:id="rId16"/>
    </p:embeddedFont>
    <p:embeddedFont>
      <p:font typeface="Open Sauce Bold" charset="1" panose="00000800000000000000"/>
      <p:regular r:id="rId17"/>
    </p:embeddedFont>
    <p:embeddedFont>
      <p:font typeface="Open Sauce Italics" charset="1" panose="00000500000000000000"/>
      <p:regular r:id="rId18"/>
    </p:embeddedFont>
    <p:embeddedFont>
      <p:font typeface="Open Sauce Bold Italics" charset="1" panose="00000800000000000000"/>
      <p:regular r:id="rId19"/>
    </p:embeddedFont>
    <p:embeddedFont>
      <p:font typeface="Open Sauce Light" charset="1" panose="00000400000000000000"/>
      <p:regular r:id="rId20"/>
    </p:embeddedFont>
    <p:embeddedFont>
      <p:font typeface="Open Sauce Light Italics" charset="1" panose="00000400000000000000"/>
      <p:regular r:id="rId21"/>
    </p:embeddedFont>
    <p:embeddedFont>
      <p:font typeface="Open Sauce Medium" charset="1" panose="00000600000000000000"/>
      <p:regular r:id="rId22"/>
    </p:embeddedFont>
    <p:embeddedFont>
      <p:font typeface="Open Sauce Medium Italics" charset="1" panose="00000600000000000000"/>
      <p:regular r:id="rId23"/>
    </p:embeddedFont>
    <p:embeddedFont>
      <p:font typeface="Open Sauce Semi-Bold" charset="1" panose="00000700000000000000"/>
      <p:regular r:id="rId24"/>
    </p:embeddedFont>
    <p:embeddedFont>
      <p:font typeface="Open Sauce Semi-Bold Italics" charset="1" panose="00000700000000000000"/>
      <p:regular r:id="rId25"/>
    </p:embeddedFont>
    <p:embeddedFont>
      <p:font typeface="Open Sauce Heavy" charset="1" panose="00000A00000000000000"/>
      <p:regular r:id="rId26"/>
    </p:embeddedFont>
    <p:embeddedFont>
      <p:font typeface="Open Sauce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jpeg" Type="http://schemas.openxmlformats.org/officeDocument/2006/relationships/image"/><Relationship Id="rId11" Target="../media/image62.jpeg" Type="http://schemas.openxmlformats.org/officeDocument/2006/relationships/image"/><Relationship Id="rId2" Target="../media/image55.jpeg" Type="http://schemas.openxmlformats.org/officeDocument/2006/relationships/image"/><Relationship Id="rId3" Target="../media/image56.jpe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57.png" Type="http://schemas.openxmlformats.org/officeDocument/2006/relationships/image"/><Relationship Id="rId7" Target="../media/image58.jpeg" Type="http://schemas.openxmlformats.org/officeDocument/2006/relationships/image"/><Relationship Id="rId8" Target="../media/image59.jpeg" Type="http://schemas.openxmlformats.org/officeDocument/2006/relationships/image"/><Relationship Id="rId9" Target="../media/image60.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6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6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sv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74.pn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png" Type="http://schemas.openxmlformats.org/officeDocument/2006/relationships/image"/><Relationship Id="rId4" Target="../media/image80.png" Type="http://schemas.openxmlformats.org/officeDocument/2006/relationships/image"/><Relationship Id="rId5" Target="../media/image81.pn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png" Type="http://schemas.openxmlformats.org/officeDocument/2006/relationships/image"/><Relationship Id="rId2" Target="../media/image82.png" Type="http://schemas.openxmlformats.org/officeDocument/2006/relationships/image"/><Relationship Id="rId3" Target="../media/image83.svg" Type="http://schemas.openxmlformats.org/officeDocument/2006/relationships/image"/><Relationship Id="rId4" Target="../media/image84.jpeg" Type="http://schemas.openxmlformats.org/officeDocument/2006/relationships/image"/><Relationship Id="rId5" Target="../media/image85.png" Type="http://schemas.openxmlformats.org/officeDocument/2006/relationships/image"/><Relationship Id="rId6" Target="../media/image86.png" Type="http://schemas.openxmlformats.org/officeDocument/2006/relationships/image"/><Relationship Id="rId7" Target="../media/image87.png" Type="http://schemas.openxmlformats.org/officeDocument/2006/relationships/image"/><Relationship Id="rId8" Target="../media/image88.jpeg" Type="http://schemas.openxmlformats.org/officeDocument/2006/relationships/image"/><Relationship Id="rId9" Target="../media/image8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91.png" Type="http://schemas.openxmlformats.org/officeDocument/2006/relationships/image"/><Relationship Id="rId5" Target="../media/image9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 Id="rId3" Target="../media/image65.png" Type="http://schemas.openxmlformats.org/officeDocument/2006/relationships/image"/><Relationship Id="rId4" Target="../media/image66.svg" Type="http://schemas.openxmlformats.org/officeDocument/2006/relationships/image"/><Relationship Id="rId5" Target="../media/image9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9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3.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2" Target="../media/image1.png" Type="http://schemas.openxmlformats.org/officeDocument/2006/relationships/image"/><Relationship Id="rId3" Target="../media/image96.png" Type="http://schemas.openxmlformats.org/officeDocument/2006/relationships/image"/><Relationship Id="rId4" Target="../media/image97.svg" Type="http://schemas.openxmlformats.org/officeDocument/2006/relationships/image"/><Relationship Id="rId5" Target="../media/image98.png" Type="http://schemas.openxmlformats.org/officeDocument/2006/relationships/image"/><Relationship Id="rId6" Target="../media/image99.svg" Type="http://schemas.openxmlformats.org/officeDocument/2006/relationships/image"/><Relationship Id="rId7" Target="../media/image100.png" Type="http://schemas.openxmlformats.org/officeDocument/2006/relationships/image"/><Relationship Id="rId8" Target="../media/image101.svg" Type="http://schemas.openxmlformats.org/officeDocument/2006/relationships/image"/><Relationship Id="rId9" Target="../media/image10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4.png" Type="http://schemas.openxmlformats.org/officeDocument/2006/relationships/image"/><Relationship Id="rId6" Target="../media/image10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png" Type="http://schemas.openxmlformats.org/officeDocument/2006/relationships/image"/><Relationship Id="rId3" Target="../media/image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7.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jpeg" Type="http://schemas.openxmlformats.org/officeDocument/2006/relationships/image"/><Relationship Id="rId5" Target="../media/image2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jpeg" Type="http://schemas.openxmlformats.org/officeDocument/2006/relationships/image"/><Relationship Id="rId5" Target="../media/image29.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4236347" y="4348786"/>
            <a:ext cx="9815307" cy="2766619"/>
          </a:xfrm>
          <a:prstGeom prst="rect">
            <a:avLst/>
          </a:prstGeom>
        </p:spPr>
        <p:txBody>
          <a:bodyPr anchor="t" rtlCol="false" tIns="0" lIns="0" bIns="0" rIns="0">
            <a:spAutoFit/>
          </a:bodyPr>
          <a:lstStyle/>
          <a:p>
            <a:pPr algn="ctr">
              <a:lnSpc>
                <a:spcPts val="22684"/>
              </a:lnSpc>
            </a:pPr>
            <a:r>
              <a:rPr lang="en-US" sz="16437" spc="1610">
                <a:solidFill>
                  <a:srgbClr val="231F20"/>
                </a:solidFill>
                <a:latin typeface="Oswald Bold"/>
              </a:rPr>
              <a:t>PROJECT</a:t>
            </a:r>
          </a:p>
        </p:txBody>
      </p:sp>
      <p:sp>
        <p:nvSpPr>
          <p:cNvPr name="TextBox 9" id="9"/>
          <p:cNvSpPr txBox="true"/>
          <p:nvPr/>
        </p:nvSpPr>
        <p:spPr>
          <a:xfrm rot="0">
            <a:off x="4236347" y="3438109"/>
            <a:ext cx="9815307" cy="1186902"/>
          </a:xfrm>
          <a:prstGeom prst="rect">
            <a:avLst/>
          </a:prstGeom>
        </p:spPr>
        <p:txBody>
          <a:bodyPr anchor="t" rtlCol="false" tIns="0" lIns="0" bIns="0" rIns="0">
            <a:spAutoFit/>
          </a:bodyPr>
          <a:lstStyle/>
          <a:p>
            <a:pPr algn="ctr">
              <a:lnSpc>
                <a:spcPts val="9748"/>
              </a:lnSpc>
            </a:pPr>
            <a:r>
              <a:rPr lang="en-US" sz="7063" spc="692">
                <a:solidFill>
                  <a:srgbClr val="231F20"/>
                </a:solidFill>
                <a:latin typeface="Oswald Bold"/>
              </a:rPr>
              <a:t>PYTHON &amp; 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43052" y="-4865779"/>
            <a:ext cx="22692151" cy="22093330"/>
            <a:chOff x="0" y="0"/>
            <a:chExt cx="30256202" cy="29457773"/>
          </a:xfrm>
        </p:grpSpPr>
        <p:sp>
          <p:nvSpPr>
            <p:cNvPr name="Freeform 3" id="3"/>
            <p:cNvSpPr/>
            <p:nvPr/>
          </p:nvSpPr>
          <p:spPr>
            <a:xfrm flipH="false" flipV="false" rot="0">
              <a:off x="16791731" y="7415053"/>
              <a:ext cx="3335462" cy="3138830"/>
            </a:xfrm>
            <a:custGeom>
              <a:avLst/>
              <a:gdLst/>
              <a:ahLst/>
              <a:cxnLst/>
              <a:rect r="r" b="b" t="t" l="l"/>
              <a:pathLst>
                <a:path h="3138830" w="3335462">
                  <a:moveTo>
                    <a:pt x="0" y="0"/>
                  </a:moveTo>
                  <a:lnTo>
                    <a:pt x="3335462" y="0"/>
                  </a:lnTo>
                  <a:lnTo>
                    <a:pt x="3335462" y="3138830"/>
                  </a:lnTo>
                  <a:lnTo>
                    <a:pt x="0" y="3138830"/>
                  </a:lnTo>
                  <a:lnTo>
                    <a:pt x="0" y="0"/>
                  </a:lnTo>
                  <a:close/>
                </a:path>
              </a:pathLst>
            </a:custGeom>
            <a:blipFill>
              <a:blip r:embed="rId2"/>
              <a:stretch>
                <a:fillRect l="0" t="0" r="0" b="0"/>
              </a:stretch>
            </a:blipFill>
          </p:spPr>
        </p:sp>
        <p:sp>
          <p:nvSpPr>
            <p:cNvPr name="Freeform 4" id="4"/>
            <p:cNvSpPr/>
            <p:nvPr/>
          </p:nvSpPr>
          <p:spPr>
            <a:xfrm flipH="false" flipV="false" rot="0">
              <a:off x="16551454" y="11226983"/>
              <a:ext cx="3750013" cy="3308469"/>
            </a:xfrm>
            <a:custGeom>
              <a:avLst/>
              <a:gdLst/>
              <a:ahLst/>
              <a:cxnLst/>
              <a:rect r="r" b="b" t="t" l="l"/>
              <a:pathLst>
                <a:path h="3308469" w="3750013">
                  <a:moveTo>
                    <a:pt x="0" y="0"/>
                  </a:moveTo>
                  <a:lnTo>
                    <a:pt x="3750013" y="0"/>
                  </a:lnTo>
                  <a:lnTo>
                    <a:pt x="3750013" y="3308469"/>
                  </a:lnTo>
                  <a:lnTo>
                    <a:pt x="0" y="3308469"/>
                  </a:lnTo>
                  <a:lnTo>
                    <a:pt x="0" y="0"/>
                  </a:lnTo>
                  <a:close/>
                </a:path>
              </a:pathLst>
            </a:custGeom>
            <a:blipFill>
              <a:blip r:embed="rId3"/>
              <a:stretch>
                <a:fillRect l="0" t="0" r="0" b="0"/>
              </a:stretch>
            </a:blipFill>
          </p:spPr>
        </p:sp>
        <p:grpSp>
          <p:nvGrpSpPr>
            <p:cNvPr name="Group 5" id="5"/>
            <p:cNvGrpSpPr/>
            <p:nvPr/>
          </p:nvGrpSpPr>
          <p:grpSpPr>
            <a:xfrm rot="0">
              <a:off x="19573606" y="11226983"/>
              <a:ext cx="387978" cy="482820"/>
              <a:chOff x="0" y="0"/>
              <a:chExt cx="76638" cy="95372"/>
            </a:xfrm>
          </p:grpSpPr>
          <p:sp>
            <p:nvSpPr>
              <p:cNvPr name="Freeform 6" id="6"/>
              <p:cNvSpPr/>
              <p:nvPr/>
            </p:nvSpPr>
            <p:spPr>
              <a:xfrm flipH="false" flipV="false" rot="0">
                <a:off x="0" y="0"/>
                <a:ext cx="76638" cy="95372"/>
              </a:xfrm>
              <a:custGeom>
                <a:avLst/>
                <a:gdLst/>
                <a:ahLst/>
                <a:cxnLst/>
                <a:rect r="r" b="b" t="t" l="l"/>
                <a:pathLst>
                  <a:path h="95372" w="76638">
                    <a:moveTo>
                      <a:pt x="0" y="0"/>
                    </a:moveTo>
                    <a:lnTo>
                      <a:pt x="76638" y="0"/>
                    </a:lnTo>
                    <a:lnTo>
                      <a:pt x="76638" y="95372"/>
                    </a:lnTo>
                    <a:lnTo>
                      <a:pt x="0" y="95372"/>
                    </a:lnTo>
                    <a:close/>
                  </a:path>
                </a:pathLst>
              </a:custGeom>
              <a:solidFill>
                <a:srgbClr val="FFFFFF"/>
              </a:solidFill>
            </p:spPr>
          </p:sp>
          <p:sp>
            <p:nvSpPr>
              <p:cNvPr name="TextBox 7" id="7"/>
              <p:cNvSpPr txBox="true"/>
              <p:nvPr/>
            </p:nvSpPr>
            <p:spPr>
              <a:xfrm>
                <a:off x="0" y="-19050"/>
                <a:ext cx="76638" cy="114422"/>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6496782" y="12948846"/>
              <a:ext cx="380837" cy="350418"/>
              <a:chOff x="0" y="0"/>
              <a:chExt cx="75227" cy="69218"/>
            </a:xfrm>
          </p:grpSpPr>
          <p:sp>
            <p:nvSpPr>
              <p:cNvPr name="Freeform 9" id="9"/>
              <p:cNvSpPr/>
              <p:nvPr/>
            </p:nvSpPr>
            <p:spPr>
              <a:xfrm flipH="false" flipV="false" rot="0">
                <a:off x="0" y="0"/>
                <a:ext cx="75227" cy="69218"/>
              </a:xfrm>
              <a:custGeom>
                <a:avLst/>
                <a:gdLst/>
                <a:ahLst/>
                <a:cxnLst/>
                <a:rect r="r" b="b" t="t" l="l"/>
                <a:pathLst>
                  <a:path h="69218" w="75227">
                    <a:moveTo>
                      <a:pt x="0" y="0"/>
                    </a:moveTo>
                    <a:lnTo>
                      <a:pt x="75227" y="0"/>
                    </a:lnTo>
                    <a:lnTo>
                      <a:pt x="75227" y="69218"/>
                    </a:lnTo>
                    <a:lnTo>
                      <a:pt x="0" y="69218"/>
                    </a:lnTo>
                    <a:close/>
                  </a:path>
                </a:pathLst>
              </a:custGeom>
              <a:solidFill>
                <a:srgbClr val="FFFFFF"/>
              </a:solidFill>
            </p:spPr>
          </p:sp>
          <p:sp>
            <p:nvSpPr>
              <p:cNvPr name="TextBox 10" id="10"/>
              <p:cNvSpPr txBox="true"/>
              <p:nvPr/>
            </p:nvSpPr>
            <p:spPr>
              <a:xfrm>
                <a:off x="0" y="-19050"/>
                <a:ext cx="75227" cy="88268"/>
              </a:xfrm>
              <a:prstGeom prst="rect">
                <a:avLst/>
              </a:prstGeom>
            </p:spPr>
            <p:txBody>
              <a:bodyPr anchor="ctr" rtlCol="false" tIns="50800" lIns="50800" bIns="50800" rIns="50800"/>
              <a:lstStyle/>
              <a:p>
                <a:pPr algn="ctr">
                  <a:lnSpc>
                    <a:spcPts val="2859"/>
                  </a:lnSpc>
                </a:pPr>
              </a:p>
            </p:txBody>
          </p:sp>
        </p:grpSp>
        <p:sp>
          <p:nvSpPr>
            <p:cNvPr name="TextBox 11" id="11"/>
            <p:cNvSpPr txBox="true"/>
            <p:nvPr/>
          </p:nvSpPr>
          <p:spPr>
            <a:xfrm rot="0">
              <a:off x="19573606" y="11365267"/>
              <a:ext cx="134144"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a:t>
              </a:r>
            </a:p>
          </p:txBody>
        </p:sp>
        <p:sp>
          <p:nvSpPr>
            <p:cNvPr name="TextBox 12" id="12"/>
            <p:cNvSpPr txBox="true"/>
            <p:nvPr/>
          </p:nvSpPr>
          <p:spPr>
            <a:xfrm rot="0">
              <a:off x="16699422" y="12785826"/>
              <a:ext cx="178197"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a:t>
              </a:r>
            </a:p>
          </p:txBody>
        </p:sp>
        <p:grpSp>
          <p:nvGrpSpPr>
            <p:cNvPr name="Group 13" id="13"/>
            <p:cNvGrpSpPr/>
            <p:nvPr/>
          </p:nvGrpSpPr>
          <p:grpSpPr>
            <a:xfrm rot="0">
              <a:off x="19450260" y="14099057"/>
              <a:ext cx="380837" cy="350418"/>
              <a:chOff x="0" y="0"/>
              <a:chExt cx="75227" cy="69218"/>
            </a:xfrm>
          </p:grpSpPr>
          <p:sp>
            <p:nvSpPr>
              <p:cNvPr name="Freeform 14" id="14"/>
              <p:cNvSpPr/>
              <p:nvPr/>
            </p:nvSpPr>
            <p:spPr>
              <a:xfrm flipH="false" flipV="false" rot="0">
                <a:off x="0" y="0"/>
                <a:ext cx="75227" cy="69218"/>
              </a:xfrm>
              <a:custGeom>
                <a:avLst/>
                <a:gdLst/>
                <a:ahLst/>
                <a:cxnLst/>
                <a:rect r="r" b="b" t="t" l="l"/>
                <a:pathLst>
                  <a:path h="69218" w="75227">
                    <a:moveTo>
                      <a:pt x="0" y="0"/>
                    </a:moveTo>
                    <a:lnTo>
                      <a:pt x="75227" y="0"/>
                    </a:lnTo>
                    <a:lnTo>
                      <a:pt x="75227" y="69218"/>
                    </a:lnTo>
                    <a:lnTo>
                      <a:pt x="0" y="69218"/>
                    </a:lnTo>
                    <a:close/>
                  </a:path>
                </a:pathLst>
              </a:custGeom>
              <a:solidFill>
                <a:srgbClr val="FFFFFF"/>
              </a:solidFill>
            </p:spPr>
          </p:sp>
          <p:sp>
            <p:nvSpPr>
              <p:cNvPr name="TextBox 15" id="15"/>
              <p:cNvSpPr txBox="true"/>
              <p:nvPr/>
            </p:nvSpPr>
            <p:spPr>
              <a:xfrm>
                <a:off x="0" y="-19050"/>
                <a:ext cx="75227" cy="88268"/>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19484706" y="13985078"/>
              <a:ext cx="177800"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3</a:t>
              </a:r>
            </a:p>
          </p:txBody>
        </p:sp>
        <p:grpSp>
          <p:nvGrpSpPr>
            <p:cNvPr name="Group 17" id="17"/>
            <p:cNvGrpSpPr/>
            <p:nvPr/>
          </p:nvGrpSpPr>
          <p:grpSpPr>
            <a:xfrm rot="0">
              <a:off x="20041305" y="13027549"/>
              <a:ext cx="380837" cy="350418"/>
              <a:chOff x="0" y="0"/>
              <a:chExt cx="75227" cy="69218"/>
            </a:xfrm>
          </p:grpSpPr>
          <p:sp>
            <p:nvSpPr>
              <p:cNvPr name="Freeform 18" id="18"/>
              <p:cNvSpPr/>
              <p:nvPr/>
            </p:nvSpPr>
            <p:spPr>
              <a:xfrm flipH="false" flipV="false" rot="0">
                <a:off x="0" y="0"/>
                <a:ext cx="75227" cy="69218"/>
              </a:xfrm>
              <a:custGeom>
                <a:avLst/>
                <a:gdLst/>
                <a:ahLst/>
                <a:cxnLst/>
                <a:rect r="r" b="b" t="t" l="l"/>
                <a:pathLst>
                  <a:path h="69218" w="75227">
                    <a:moveTo>
                      <a:pt x="0" y="0"/>
                    </a:moveTo>
                    <a:lnTo>
                      <a:pt x="75227" y="0"/>
                    </a:lnTo>
                    <a:lnTo>
                      <a:pt x="75227" y="69218"/>
                    </a:lnTo>
                    <a:lnTo>
                      <a:pt x="0" y="69218"/>
                    </a:lnTo>
                    <a:close/>
                  </a:path>
                </a:pathLst>
              </a:custGeom>
              <a:solidFill>
                <a:srgbClr val="FFFFFF"/>
              </a:solidFill>
            </p:spPr>
          </p:sp>
          <p:sp>
            <p:nvSpPr>
              <p:cNvPr name="TextBox 19" id="19"/>
              <p:cNvSpPr txBox="true"/>
              <p:nvPr/>
            </p:nvSpPr>
            <p:spPr>
              <a:xfrm>
                <a:off x="0" y="-19050"/>
                <a:ext cx="75227" cy="88268"/>
              </a:xfrm>
              <a:prstGeom prst="rect">
                <a:avLst/>
              </a:prstGeom>
            </p:spPr>
            <p:txBody>
              <a:bodyPr anchor="ctr" rtlCol="false" tIns="50800" lIns="50800" bIns="50800" rIns="50800"/>
              <a:lstStyle/>
              <a:p>
                <a:pPr algn="ctr">
                  <a:lnSpc>
                    <a:spcPts val="2859"/>
                  </a:lnSpc>
                </a:pPr>
              </a:p>
            </p:txBody>
          </p:sp>
        </p:grpSp>
        <p:sp>
          <p:nvSpPr>
            <p:cNvPr name="TextBox 20" id="20"/>
            <p:cNvSpPr txBox="true"/>
            <p:nvPr/>
          </p:nvSpPr>
          <p:spPr>
            <a:xfrm rot="0">
              <a:off x="20051741" y="13008499"/>
              <a:ext cx="179983"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4</a:t>
              </a:r>
            </a:p>
          </p:txBody>
        </p:sp>
        <p:sp>
          <p:nvSpPr>
            <p:cNvPr name="Freeform 21" id="21"/>
            <p:cNvSpPr/>
            <p:nvPr/>
          </p:nvSpPr>
          <p:spPr>
            <a:xfrm flipH="false" flipV="false" rot="0">
              <a:off x="15777527" y="15206904"/>
              <a:ext cx="4739676" cy="3708450"/>
            </a:xfrm>
            <a:custGeom>
              <a:avLst/>
              <a:gdLst/>
              <a:ahLst/>
              <a:cxnLst/>
              <a:rect r="r" b="b" t="t" l="l"/>
              <a:pathLst>
                <a:path h="3708450" w="4739676">
                  <a:moveTo>
                    <a:pt x="0" y="0"/>
                  </a:moveTo>
                  <a:lnTo>
                    <a:pt x="4739676" y="0"/>
                  </a:lnTo>
                  <a:lnTo>
                    <a:pt x="4739676" y="3708449"/>
                  </a:lnTo>
                  <a:lnTo>
                    <a:pt x="0" y="3708449"/>
                  </a:lnTo>
                  <a:lnTo>
                    <a:pt x="0" y="0"/>
                  </a:lnTo>
                  <a:close/>
                </a:path>
              </a:pathLst>
            </a:custGeom>
            <a:blipFill>
              <a:blip r:embed="rId4"/>
              <a:stretch>
                <a:fillRect l="0" t="0" r="0" b="0"/>
              </a:stretch>
            </a:blipFill>
          </p:spPr>
        </p:sp>
        <p:sp>
          <p:nvSpPr>
            <p:cNvPr name="Freeform 22" id="22"/>
            <p:cNvSpPr/>
            <p:nvPr/>
          </p:nvSpPr>
          <p:spPr>
            <a:xfrm flipH="false" flipV="false" rot="0">
              <a:off x="22400668" y="6961726"/>
              <a:ext cx="7498609" cy="3464643"/>
            </a:xfrm>
            <a:custGeom>
              <a:avLst/>
              <a:gdLst/>
              <a:ahLst/>
              <a:cxnLst/>
              <a:rect r="r" b="b" t="t" l="l"/>
              <a:pathLst>
                <a:path h="3464643" w="7498609">
                  <a:moveTo>
                    <a:pt x="0" y="0"/>
                  </a:moveTo>
                  <a:lnTo>
                    <a:pt x="7498608" y="0"/>
                  </a:lnTo>
                  <a:lnTo>
                    <a:pt x="7498608" y="3464642"/>
                  </a:lnTo>
                  <a:lnTo>
                    <a:pt x="0" y="3464642"/>
                  </a:lnTo>
                  <a:lnTo>
                    <a:pt x="0" y="0"/>
                  </a:lnTo>
                  <a:close/>
                </a:path>
              </a:pathLst>
            </a:custGeom>
            <a:blipFill>
              <a:blip r:embed="rId5"/>
              <a:stretch>
                <a:fillRect l="-7020" t="-4613" r="0" b="-14017"/>
              </a:stretch>
            </a:blipFill>
          </p:spPr>
        </p:sp>
        <p:sp>
          <p:nvSpPr>
            <p:cNvPr name="TextBox 23" id="23"/>
            <p:cNvSpPr txBox="true"/>
            <p:nvPr/>
          </p:nvSpPr>
          <p:spPr>
            <a:xfrm rot="0">
              <a:off x="25641389" y="10544720"/>
              <a:ext cx="1391754" cy="392619"/>
            </a:xfrm>
            <a:prstGeom prst="rect">
              <a:avLst/>
            </a:prstGeom>
          </p:spPr>
          <p:txBody>
            <a:bodyPr anchor="t" rtlCol="false" tIns="0" lIns="0" bIns="0" rIns="0">
              <a:spAutoFit/>
            </a:bodyPr>
            <a:lstStyle/>
            <a:p>
              <a:pPr algn="ctr">
                <a:lnSpc>
                  <a:spcPts val="2440"/>
                </a:lnSpc>
                <a:spcBef>
                  <a:spcPct val="0"/>
                </a:spcBef>
              </a:pPr>
              <a:r>
                <a:rPr lang="en-US" sz="1877">
                  <a:solidFill>
                    <a:srgbClr val="000000"/>
                  </a:solidFill>
                  <a:latin typeface="Oswald"/>
                </a:rPr>
                <a:t>FINAL VOTE </a:t>
              </a:r>
            </a:p>
          </p:txBody>
        </p:sp>
        <p:grpSp>
          <p:nvGrpSpPr>
            <p:cNvPr name="Group 24" id="24"/>
            <p:cNvGrpSpPr/>
            <p:nvPr/>
          </p:nvGrpSpPr>
          <p:grpSpPr>
            <a:xfrm rot="0">
              <a:off x="22989653" y="10211420"/>
              <a:ext cx="6548622" cy="429898"/>
              <a:chOff x="0" y="0"/>
              <a:chExt cx="1377923" cy="90457"/>
            </a:xfrm>
          </p:grpSpPr>
          <p:sp>
            <p:nvSpPr>
              <p:cNvPr name="Freeform 25" id="25"/>
              <p:cNvSpPr/>
              <p:nvPr/>
            </p:nvSpPr>
            <p:spPr>
              <a:xfrm flipH="false" flipV="false" rot="0">
                <a:off x="0" y="0"/>
                <a:ext cx="1377923" cy="90457"/>
              </a:xfrm>
              <a:custGeom>
                <a:avLst/>
                <a:gdLst/>
                <a:ahLst/>
                <a:cxnLst/>
                <a:rect r="r" b="b" t="t" l="l"/>
                <a:pathLst>
                  <a:path h="90457" w="1377923">
                    <a:moveTo>
                      <a:pt x="0" y="0"/>
                    </a:moveTo>
                    <a:lnTo>
                      <a:pt x="1377923" y="0"/>
                    </a:lnTo>
                    <a:lnTo>
                      <a:pt x="1377923" y="90457"/>
                    </a:lnTo>
                    <a:lnTo>
                      <a:pt x="0" y="90457"/>
                    </a:lnTo>
                    <a:close/>
                  </a:path>
                </a:pathLst>
              </a:custGeom>
              <a:solidFill>
                <a:srgbClr val="FFFFFF"/>
              </a:solidFill>
            </p:spPr>
          </p:sp>
          <p:sp>
            <p:nvSpPr>
              <p:cNvPr name="TextBox 26" id="26"/>
              <p:cNvSpPr txBox="true"/>
              <p:nvPr/>
            </p:nvSpPr>
            <p:spPr>
              <a:xfrm>
                <a:off x="0" y="-19050"/>
                <a:ext cx="1377923" cy="109507"/>
              </a:xfrm>
              <a:prstGeom prst="rect">
                <a:avLst/>
              </a:prstGeom>
            </p:spPr>
            <p:txBody>
              <a:bodyPr anchor="ctr" rtlCol="false" tIns="47690" lIns="47690" bIns="47690" rIns="47690"/>
              <a:lstStyle/>
              <a:p>
                <a:pPr algn="ctr">
                  <a:lnSpc>
                    <a:spcPts val="2859"/>
                  </a:lnSpc>
                </a:pPr>
              </a:p>
            </p:txBody>
          </p:sp>
        </p:grpSp>
        <p:sp>
          <p:nvSpPr>
            <p:cNvPr name="TextBox 27" id="27"/>
            <p:cNvSpPr txBox="true"/>
            <p:nvPr/>
          </p:nvSpPr>
          <p:spPr>
            <a:xfrm rot="0">
              <a:off x="23099486" y="10130706"/>
              <a:ext cx="123322" cy="295662"/>
            </a:xfrm>
            <a:prstGeom prst="rect">
              <a:avLst/>
            </a:prstGeom>
          </p:spPr>
          <p:txBody>
            <a:bodyPr anchor="t" rtlCol="false" tIns="0" lIns="0" bIns="0" rIns="0">
              <a:spAutoFit/>
            </a:bodyPr>
            <a:lstStyle/>
            <a:p>
              <a:pPr algn="ctr">
                <a:lnSpc>
                  <a:spcPts val="1830"/>
                </a:lnSpc>
                <a:spcBef>
                  <a:spcPct val="0"/>
                </a:spcBef>
              </a:pPr>
              <a:r>
                <a:rPr lang="en-US" sz="1408">
                  <a:solidFill>
                    <a:srgbClr val="000000"/>
                  </a:solidFill>
                  <a:latin typeface="Oswald"/>
                </a:rPr>
                <a:t>0</a:t>
              </a:r>
            </a:p>
          </p:txBody>
        </p:sp>
        <p:sp>
          <p:nvSpPr>
            <p:cNvPr name="TextBox 28" id="28"/>
            <p:cNvSpPr txBox="true"/>
            <p:nvPr/>
          </p:nvSpPr>
          <p:spPr>
            <a:xfrm rot="0">
              <a:off x="24657909" y="10130706"/>
              <a:ext cx="123322" cy="295662"/>
            </a:xfrm>
            <a:prstGeom prst="rect">
              <a:avLst/>
            </a:prstGeom>
          </p:spPr>
          <p:txBody>
            <a:bodyPr anchor="t" rtlCol="false" tIns="0" lIns="0" bIns="0" rIns="0">
              <a:spAutoFit/>
            </a:bodyPr>
            <a:lstStyle/>
            <a:p>
              <a:pPr algn="ctr">
                <a:lnSpc>
                  <a:spcPts val="1830"/>
                </a:lnSpc>
                <a:spcBef>
                  <a:spcPct val="0"/>
                </a:spcBef>
              </a:pPr>
              <a:r>
                <a:rPr lang="en-US" sz="1408">
                  <a:solidFill>
                    <a:srgbClr val="000000"/>
                  </a:solidFill>
                  <a:latin typeface="Oswald"/>
                </a:rPr>
                <a:t>5</a:t>
              </a:r>
            </a:p>
          </p:txBody>
        </p:sp>
        <p:sp>
          <p:nvSpPr>
            <p:cNvPr name="TextBox 29" id="29"/>
            <p:cNvSpPr txBox="true"/>
            <p:nvPr/>
          </p:nvSpPr>
          <p:spPr>
            <a:xfrm rot="0">
              <a:off x="26140740" y="10130706"/>
              <a:ext cx="292764" cy="295662"/>
            </a:xfrm>
            <a:prstGeom prst="rect">
              <a:avLst/>
            </a:prstGeom>
          </p:spPr>
          <p:txBody>
            <a:bodyPr anchor="t" rtlCol="false" tIns="0" lIns="0" bIns="0" rIns="0">
              <a:spAutoFit/>
            </a:bodyPr>
            <a:lstStyle/>
            <a:p>
              <a:pPr algn="ctr">
                <a:lnSpc>
                  <a:spcPts val="1830"/>
                </a:lnSpc>
                <a:spcBef>
                  <a:spcPct val="0"/>
                </a:spcBef>
              </a:pPr>
              <a:r>
                <a:rPr lang="en-US" sz="1408">
                  <a:solidFill>
                    <a:srgbClr val="000000"/>
                  </a:solidFill>
                  <a:latin typeface="Oswald"/>
                </a:rPr>
                <a:t>10</a:t>
              </a:r>
            </a:p>
          </p:txBody>
        </p:sp>
        <p:sp>
          <p:nvSpPr>
            <p:cNvPr name="TextBox 30" id="30"/>
            <p:cNvSpPr txBox="true"/>
            <p:nvPr/>
          </p:nvSpPr>
          <p:spPr>
            <a:xfrm rot="0">
              <a:off x="27732375" y="10130706"/>
              <a:ext cx="208083" cy="295662"/>
            </a:xfrm>
            <a:prstGeom prst="rect">
              <a:avLst/>
            </a:prstGeom>
          </p:spPr>
          <p:txBody>
            <a:bodyPr anchor="t" rtlCol="false" tIns="0" lIns="0" bIns="0" rIns="0">
              <a:spAutoFit/>
            </a:bodyPr>
            <a:lstStyle/>
            <a:p>
              <a:pPr algn="ctr">
                <a:lnSpc>
                  <a:spcPts val="1830"/>
                </a:lnSpc>
                <a:spcBef>
                  <a:spcPct val="0"/>
                </a:spcBef>
              </a:pPr>
              <a:r>
                <a:rPr lang="en-US" sz="1408">
                  <a:solidFill>
                    <a:srgbClr val="000000"/>
                  </a:solidFill>
                  <a:latin typeface="Oswald"/>
                </a:rPr>
                <a:t>15</a:t>
              </a:r>
            </a:p>
          </p:txBody>
        </p:sp>
        <p:sp>
          <p:nvSpPr>
            <p:cNvPr name="TextBox 31" id="31"/>
            <p:cNvSpPr txBox="true"/>
            <p:nvPr/>
          </p:nvSpPr>
          <p:spPr>
            <a:xfrm rot="0">
              <a:off x="29299358" y="10130706"/>
              <a:ext cx="278398" cy="295662"/>
            </a:xfrm>
            <a:prstGeom prst="rect">
              <a:avLst/>
            </a:prstGeom>
          </p:spPr>
          <p:txBody>
            <a:bodyPr anchor="t" rtlCol="false" tIns="0" lIns="0" bIns="0" rIns="0">
              <a:spAutoFit/>
            </a:bodyPr>
            <a:lstStyle/>
            <a:p>
              <a:pPr algn="ctr">
                <a:lnSpc>
                  <a:spcPts val="1830"/>
                </a:lnSpc>
                <a:spcBef>
                  <a:spcPct val="0"/>
                </a:spcBef>
              </a:pPr>
              <a:r>
                <a:rPr lang="en-US" sz="1408">
                  <a:solidFill>
                    <a:srgbClr val="000000"/>
                  </a:solidFill>
                  <a:latin typeface="Oswald"/>
                </a:rPr>
                <a:t>20</a:t>
              </a:r>
            </a:p>
          </p:txBody>
        </p:sp>
        <p:sp>
          <p:nvSpPr>
            <p:cNvPr name="TextBox 32" id="32"/>
            <p:cNvSpPr txBox="true"/>
            <p:nvPr/>
          </p:nvSpPr>
          <p:spPr>
            <a:xfrm rot="-5319687">
              <a:off x="21464175" y="8063117"/>
              <a:ext cx="1557665" cy="392619"/>
            </a:xfrm>
            <a:prstGeom prst="rect">
              <a:avLst/>
            </a:prstGeom>
          </p:spPr>
          <p:txBody>
            <a:bodyPr anchor="t" rtlCol="false" tIns="0" lIns="0" bIns="0" rIns="0">
              <a:spAutoFit/>
            </a:bodyPr>
            <a:lstStyle/>
            <a:p>
              <a:pPr algn="ctr">
                <a:lnSpc>
                  <a:spcPts val="2440"/>
                </a:lnSpc>
                <a:spcBef>
                  <a:spcPct val="0"/>
                </a:spcBef>
              </a:pPr>
              <a:r>
                <a:rPr lang="en-US" sz="1877">
                  <a:solidFill>
                    <a:srgbClr val="000000"/>
                  </a:solidFill>
                  <a:latin typeface="Oswald"/>
                </a:rPr>
                <a:t>TRAVELTIME</a:t>
              </a:r>
            </a:p>
          </p:txBody>
        </p:sp>
        <p:sp>
          <p:nvSpPr>
            <p:cNvPr name="TextBox 33" id="33"/>
            <p:cNvSpPr txBox="true"/>
            <p:nvPr/>
          </p:nvSpPr>
          <p:spPr>
            <a:xfrm rot="0">
              <a:off x="29335075" y="13988218"/>
              <a:ext cx="276502" cy="295662"/>
            </a:xfrm>
            <a:prstGeom prst="rect">
              <a:avLst/>
            </a:prstGeom>
          </p:spPr>
          <p:txBody>
            <a:bodyPr anchor="t" rtlCol="false" tIns="0" lIns="0" bIns="0" rIns="0">
              <a:spAutoFit/>
            </a:bodyPr>
            <a:lstStyle/>
            <a:p>
              <a:pPr algn="ctr">
                <a:lnSpc>
                  <a:spcPts val="1830"/>
                </a:lnSpc>
                <a:spcBef>
                  <a:spcPct val="0"/>
                </a:spcBef>
              </a:pPr>
              <a:r>
                <a:rPr lang="en-US" sz="1408">
                  <a:solidFill>
                    <a:srgbClr val="000000"/>
                  </a:solidFill>
                  <a:latin typeface="Oswald"/>
                </a:rPr>
                <a:t>20</a:t>
              </a:r>
            </a:p>
          </p:txBody>
        </p:sp>
        <p:sp>
          <p:nvSpPr>
            <p:cNvPr name="Freeform 34" id="34"/>
            <p:cNvSpPr/>
            <p:nvPr/>
          </p:nvSpPr>
          <p:spPr>
            <a:xfrm flipH="false" flipV="false" rot="0">
              <a:off x="22332913" y="11098286"/>
              <a:ext cx="7566364" cy="3376967"/>
            </a:xfrm>
            <a:custGeom>
              <a:avLst/>
              <a:gdLst/>
              <a:ahLst/>
              <a:cxnLst/>
              <a:rect r="r" b="b" t="t" l="l"/>
              <a:pathLst>
                <a:path h="3376967" w="7566364">
                  <a:moveTo>
                    <a:pt x="0" y="0"/>
                  </a:moveTo>
                  <a:lnTo>
                    <a:pt x="7566363" y="0"/>
                  </a:lnTo>
                  <a:lnTo>
                    <a:pt x="7566363" y="3376967"/>
                  </a:lnTo>
                  <a:lnTo>
                    <a:pt x="0" y="3376967"/>
                  </a:lnTo>
                  <a:lnTo>
                    <a:pt x="0" y="0"/>
                  </a:lnTo>
                  <a:close/>
                </a:path>
              </a:pathLst>
            </a:custGeom>
            <a:blipFill>
              <a:blip r:embed="rId6"/>
              <a:stretch>
                <a:fillRect l="0" t="0" r="0" b="0"/>
              </a:stretch>
            </a:blipFill>
          </p:spPr>
        </p:sp>
        <p:grpSp>
          <p:nvGrpSpPr>
            <p:cNvPr name="Group 35" id="35"/>
            <p:cNvGrpSpPr/>
            <p:nvPr/>
          </p:nvGrpSpPr>
          <p:grpSpPr>
            <a:xfrm rot="0">
              <a:off x="23062955" y="13997743"/>
              <a:ext cx="6548622" cy="429898"/>
              <a:chOff x="0" y="0"/>
              <a:chExt cx="1377923" cy="90457"/>
            </a:xfrm>
          </p:grpSpPr>
          <p:sp>
            <p:nvSpPr>
              <p:cNvPr name="Freeform 36" id="36"/>
              <p:cNvSpPr/>
              <p:nvPr/>
            </p:nvSpPr>
            <p:spPr>
              <a:xfrm flipH="false" flipV="false" rot="0">
                <a:off x="0" y="0"/>
                <a:ext cx="1377923" cy="90457"/>
              </a:xfrm>
              <a:custGeom>
                <a:avLst/>
                <a:gdLst/>
                <a:ahLst/>
                <a:cxnLst/>
                <a:rect r="r" b="b" t="t" l="l"/>
                <a:pathLst>
                  <a:path h="90457" w="1377923">
                    <a:moveTo>
                      <a:pt x="0" y="0"/>
                    </a:moveTo>
                    <a:lnTo>
                      <a:pt x="1377923" y="0"/>
                    </a:lnTo>
                    <a:lnTo>
                      <a:pt x="1377923" y="90457"/>
                    </a:lnTo>
                    <a:lnTo>
                      <a:pt x="0" y="90457"/>
                    </a:lnTo>
                    <a:close/>
                  </a:path>
                </a:pathLst>
              </a:custGeom>
              <a:solidFill>
                <a:srgbClr val="FFFFFF"/>
              </a:solidFill>
            </p:spPr>
          </p:sp>
          <p:sp>
            <p:nvSpPr>
              <p:cNvPr name="TextBox 37" id="37"/>
              <p:cNvSpPr txBox="true"/>
              <p:nvPr/>
            </p:nvSpPr>
            <p:spPr>
              <a:xfrm>
                <a:off x="0" y="-19050"/>
                <a:ext cx="1377923" cy="109507"/>
              </a:xfrm>
              <a:prstGeom prst="rect">
                <a:avLst/>
              </a:prstGeom>
            </p:spPr>
            <p:txBody>
              <a:bodyPr anchor="ctr" rtlCol="false" tIns="47690" lIns="47690" bIns="47690" rIns="47690"/>
              <a:lstStyle/>
              <a:p>
                <a:pPr algn="ctr">
                  <a:lnSpc>
                    <a:spcPts val="2859"/>
                  </a:lnSpc>
                </a:pPr>
              </a:p>
            </p:txBody>
          </p:sp>
        </p:grpSp>
        <p:grpSp>
          <p:nvGrpSpPr>
            <p:cNvPr name="Group 38" id="38"/>
            <p:cNvGrpSpPr/>
            <p:nvPr/>
          </p:nvGrpSpPr>
          <p:grpSpPr>
            <a:xfrm rot="0">
              <a:off x="22332913" y="12054609"/>
              <a:ext cx="249080" cy="910397"/>
              <a:chOff x="0" y="0"/>
              <a:chExt cx="52410" cy="191560"/>
            </a:xfrm>
          </p:grpSpPr>
          <p:sp>
            <p:nvSpPr>
              <p:cNvPr name="Freeform 39" id="39"/>
              <p:cNvSpPr/>
              <p:nvPr/>
            </p:nvSpPr>
            <p:spPr>
              <a:xfrm flipH="false" flipV="false" rot="0">
                <a:off x="0" y="0"/>
                <a:ext cx="52410" cy="191560"/>
              </a:xfrm>
              <a:custGeom>
                <a:avLst/>
                <a:gdLst/>
                <a:ahLst/>
                <a:cxnLst/>
                <a:rect r="r" b="b" t="t" l="l"/>
                <a:pathLst>
                  <a:path h="191560" w="52410">
                    <a:moveTo>
                      <a:pt x="0" y="0"/>
                    </a:moveTo>
                    <a:lnTo>
                      <a:pt x="52410" y="0"/>
                    </a:lnTo>
                    <a:lnTo>
                      <a:pt x="52410" y="191560"/>
                    </a:lnTo>
                    <a:lnTo>
                      <a:pt x="0" y="191560"/>
                    </a:lnTo>
                    <a:close/>
                  </a:path>
                </a:pathLst>
              </a:custGeom>
              <a:solidFill>
                <a:srgbClr val="FFFFFF"/>
              </a:solidFill>
            </p:spPr>
          </p:sp>
          <p:sp>
            <p:nvSpPr>
              <p:cNvPr name="TextBox 40" id="40"/>
              <p:cNvSpPr txBox="true"/>
              <p:nvPr/>
            </p:nvSpPr>
            <p:spPr>
              <a:xfrm>
                <a:off x="0" y="-19050"/>
                <a:ext cx="52410" cy="210610"/>
              </a:xfrm>
              <a:prstGeom prst="rect">
                <a:avLst/>
              </a:prstGeom>
            </p:spPr>
            <p:txBody>
              <a:bodyPr anchor="ctr" rtlCol="false" tIns="47690" lIns="47690" bIns="47690" rIns="47690"/>
              <a:lstStyle/>
              <a:p>
                <a:pPr algn="ctr">
                  <a:lnSpc>
                    <a:spcPts val="2859"/>
                  </a:lnSpc>
                </a:pPr>
              </a:p>
            </p:txBody>
          </p:sp>
        </p:grpSp>
        <p:grpSp>
          <p:nvGrpSpPr>
            <p:cNvPr name="Group 41" id="41"/>
            <p:cNvGrpSpPr/>
            <p:nvPr/>
          </p:nvGrpSpPr>
          <p:grpSpPr>
            <a:xfrm rot="0">
              <a:off x="22640115" y="11074741"/>
              <a:ext cx="204757" cy="2693494"/>
              <a:chOff x="0" y="0"/>
              <a:chExt cx="43084" cy="566749"/>
            </a:xfrm>
          </p:grpSpPr>
          <p:sp>
            <p:nvSpPr>
              <p:cNvPr name="Freeform 42" id="42"/>
              <p:cNvSpPr/>
              <p:nvPr/>
            </p:nvSpPr>
            <p:spPr>
              <a:xfrm flipH="false" flipV="false" rot="0">
                <a:off x="0" y="0"/>
                <a:ext cx="43084" cy="566749"/>
              </a:xfrm>
              <a:custGeom>
                <a:avLst/>
                <a:gdLst/>
                <a:ahLst/>
                <a:cxnLst/>
                <a:rect r="r" b="b" t="t" l="l"/>
                <a:pathLst>
                  <a:path h="566749" w="43084">
                    <a:moveTo>
                      <a:pt x="0" y="0"/>
                    </a:moveTo>
                    <a:lnTo>
                      <a:pt x="43084" y="0"/>
                    </a:lnTo>
                    <a:lnTo>
                      <a:pt x="43084" y="566749"/>
                    </a:lnTo>
                    <a:lnTo>
                      <a:pt x="0" y="566749"/>
                    </a:lnTo>
                    <a:close/>
                  </a:path>
                </a:pathLst>
              </a:custGeom>
              <a:solidFill>
                <a:srgbClr val="FFFFFF"/>
              </a:solidFill>
            </p:spPr>
          </p:sp>
          <p:sp>
            <p:nvSpPr>
              <p:cNvPr name="TextBox 43" id="43"/>
              <p:cNvSpPr txBox="true"/>
              <p:nvPr/>
            </p:nvSpPr>
            <p:spPr>
              <a:xfrm>
                <a:off x="0" y="-19050"/>
                <a:ext cx="43084" cy="585799"/>
              </a:xfrm>
              <a:prstGeom prst="rect">
                <a:avLst/>
              </a:prstGeom>
            </p:spPr>
            <p:txBody>
              <a:bodyPr anchor="ctr" rtlCol="false" tIns="47690" lIns="47690" bIns="47690" rIns="47690"/>
              <a:lstStyle/>
              <a:p>
                <a:pPr algn="ctr">
                  <a:lnSpc>
                    <a:spcPts val="2859"/>
                  </a:lnSpc>
                </a:pPr>
              </a:p>
            </p:txBody>
          </p:sp>
        </p:grpSp>
        <p:sp>
          <p:nvSpPr>
            <p:cNvPr name="TextBox 44" id="44"/>
            <p:cNvSpPr txBox="true"/>
            <p:nvPr/>
          </p:nvSpPr>
          <p:spPr>
            <a:xfrm rot="0">
              <a:off x="23129756" y="13988218"/>
              <a:ext cx="123322" cy="295662"/>
            </a:xfrm>
            <a:prstGeom prst="rect">
              <a:avLst/>
            </a:prstGeom>
          </p:spPr>
          <p:txBody>
            <a:bodyPr anchor="t" rtlCol="false" tIns="0" lIns="0" bIns="0" rIns="0">
              <a:spAutoFit/>
            </a:bodyPr>
            <a:lstStyle/>
            <a:p>
              <a:pPr algn="ctr">
                <a:lnSpc>
                  <a:spcPts val="1830"/>
                </a:lnSpc>
                <a:spcBef>
                  <a:spcPct val="0"/>
                </a:spcBef>
              </a:pPr>
              <a:r>
                <a:rPr lang="en-US" sz="1408">
                  <a:solidFill>
                    <a:srgbClr val="000000"/>
                  </a:solidFill>
                  <a:latin typeface="Oswald"/>
                </a:rPr>
                <a:t>0</a:t>
              </a:r>
            </a:p>
          </p:txBody>
        </p:sp>
        <p:sp>
          <p:nvSpPr>
            <p:cNvPr name="TextBox 45" id="45"/>
            <p:cNvSpPr txBox="true"/>
            <p:nvPr/>
          </p:nvSpPr>
          <p:spPr>
            <a:xfrm rot="0">
              <a:off x="24719570" y="13988218"/>
              <a:ext cx="123322" cy="295662"/>
            </a:xfrm>
            <a:prstGeom prst="rect">
              <a:avLst/>
            </a:prstGeom>
          </p:spPr>
          <p:txBody>
            <a:bodyPr anchor="t" rtlCol="false" tIns="0" lIns="0" bIns="0" rIns="0">
              <a:spAutoFit/>
            </a:bodyPr>
            <a:lstStyle/>
            <a:p>
              <a:pPr algn="ctr">
                <a:lnSpc>
                  <a:spcPts val="1830"/>
                </a:lnSpc>
                <a:spcBef>
                  <a:spcPct val="0"/>
                </a:spcBef>
              </a:pPr>
              <a:r>
                <a:rPr lang="en-US" sz="1408">
                  <a:solidFill>
                    <a:srgbClr val="000000"/>
                  </a:solidFill>
                  <a:latin typeface="Oswald"/>
                </a:rPr>
                <a:t>5</a:t>
              </a:r>
            </a:p>
          </p:txBody>
        </p:sp>
        <p:sp>
          <p:nvSpPr>
            <p:cNvPr name="TextBox 46" id="46"/>
            <p:cNvSpPr txBox="true"/>
            <p:nvPr/>
          </p:nvSpPr>
          <p:spPr>
            <a:xfrm rot="0">
              <a:off x="26230303" y="13988218"/>
              <a:ext cx="278793" cy="295662"/>
            </a:xfrm>
            <a:prstGeom prst="rect">
              <a:avLst/>
            </a:prstGeom>
          </p:spPr>
          <p:txBody>
            <a:bodyPr anchor="t" rtlCol="false" tIns="0" lIns="0" bIns="0" rIns="0">
              <a:spAutoFit/>
            </a:bodyPr>
            <a:lstStyle/>
            <a:p>
              <a:pPr algn="ctr">
                <a:lnSpc>
                  <a:spcPts val="1830"/>
                </a:lnSpc>
                <a:spcBef>
                  <a:spcPct val="0"/>
                </a:spcBef>
              </a:pPr>
              <a:r>
                <a:rPr lang="en-US" sz="1408">
                  <a:solidFill>
                    <a:srgbClr val="000000"/>
                  </a:solidFill>
                  <a:latin typeface="Oswald"/>
                </a:rPr>
                <a:t>10</a:t>
              </a:r>
            </a:p>
          </p:txBody>
        </p:sp>
        <p:sp>
          <p:nvSpPr>
            <p:cNvPr name="TextBox 47" id="47"/>
            <p:cNvSpPr txBox="true"/>
            <p:nvPr/>
          </p:nvSpPr>
          <p:spPr>
            <a:xfrm rot="0">
              <a:off x="27896507" y="13988218"/>
              <a:ext cx="225442" cy="295662"/>
            </a:xfrm>
            <a:prstGeom prst="rect">
              <a:avLst/>
            </a:prstGeom>
          </p:spPr>
          <p:txBody>
            <a:bodyPr anchor="t" rtlCol="false" tIns="0" lIns="0" bIns="0" rIns="0">
              <a:spAutoFit/>
            </a:bodyPr>
            <a:lstStyle/>
            <a:p>
              <a:pPr algn="ctr">
                <a:lnSpc>
                  <a:spcPts val="1830"/>
                </a:lnSpc>
                <a:spcBef>
                  <a:spcPct val="0"/>
                </a:spcBef>
              </a:pPr>
              <a:r>
                <a:rPr lang="en-US" sz="1408">
                  <a:solidFill>
                    <a:srgbClr val="000000"/>
                  </a:solidFill>
                  <a:latin typeface="Oswald"/>
                </a:rPr>
                <a:t>15</a:t>
              </a:r>
            </a:p>
          </p:txBody>
        </p:sp>
        <p:sp>
          <p:nvSpPr>
            <p:cNvPr name="TextBox 48" id="48"/>
            <p:cNvSpPr txBox="true"/>
            <p:nvPr/>
          </p:nvSpPr>
          <p:spPr>
            <a:xfrm rot="0">
              <a:off x="25892300" y="14264830"/>
              <a:ext cx="1391754" cy="392619"/>
            </a:xfrm>
            <a:prstGeom prst="rect">
              <a:avLst/>
            </a:prstGeom>
          </p:spPr>
          <p:txBody>
            <a:bodyPr anchor="t" rtlCol="false" tIns="0" lIns="0" bIns="0" rIns="0">
              <a:spAutoFit/>
            </a:bodyPr>
            <a:lstStyle/>
            <a:p>
              <a:pPr algn="ctr">
                <a:lnSpc>
                  <a:spcPts val="2440"/>
                </a:lnSpc>
                <a:spcBef>
                  <a:spcPct val="0"/>
                </a:spcBef>
              </a:pPr>
              <a:r>
                <a:rPr lang="en-US" sz="1877">
                  <a:solidFill>
                    <a:srgbClr val="000000"/>
                  </a:solidFill>
                  <a:latin typeface="Oswald"/>
                </a:rPr>
                <a:t>FINAL VOTE </a:t>
              </a:r>
            </a:p>
          </p:txBody>
        </p:sp>
        <p:sp>
          <p:nvSpPr>
            <p:cNvPr name="TextBox 49" id="49"/>
            <p:cNvSpPr txBox="true"/>
            <p:nvPr/>
          </p:nvSpPr>
          <p:spPr>
            <a:xfrm rot="-5319687">
              <a:off x="21510969" y="12431271"/>
              <a:ext cx="1557665" cy="392619"/>
            </a:xfrm>
            <a:prstGeom prst="rect">
              <a:avLst/>
            </a:prstGeom>
          </p:spPr>
          <p:txBody>
            <a:bodyPr anchor="t" rtlCol="false" tIns="0" lIns="0" bIns="0" rIns="0">
              <a:spAutoFit/>
            </a:bodyPr>
            <a:lstStyle/>
            <a:p>
              <a:pPr algn="ctr">
                <a:lnSpc>
                  <a:spcPts val="2440"/>
                </a:lnSpc>
                <a:spcBef>
                  <a:spcPct val="0"/>
                </a:spcBef>
              </a:pPr>
              <a:r>
                <a:rPr lang="en-US" sz="1877">
                  <a:solidFill>
                    <a:srgbClr val="000000"/>
                  </a:solidFill>
                  <a:latin typeface="Oswald"/>
                </a:rPr>
                <a:t>STUDYTIME</a:t>
              </a:r>
            </a:p>
          </p:txBody>
        </p:sp>
        <p:sp>
          <p:nvSpPr>
            <p:cNvPr name="TextBox 50" id="50"/>
            <p:cNvSpPr txBox="true"/>
            <p:nvPr/>
          </p:nvSpPr>
          <p:spPr>
            <a:xfrm rot="-5400000">
              <a:off x="22640056" y="13310288"/>
              <a:ext cx="94448" cy="295662"/>
            </a:xfrm>
            <a:prstGeom prst="rect">
              <a:avLst/>
            </a:prstGeom>
          </p:spPr>
          <p:txBody>
            <a:bodyPr anchor="t" rtlCol="false" tIns="0" lIns="0" bIns="0" rIns="0">
              <a:spAutoFit/>
            </a:bodyPr>
            <a:lstStyle/>
            <a:p>
              <a:pPr algn="ctr">
                <a:lnSpc>
                  <a:spcPts val="1830"/>
                </a:lnSpc>
                <a:spcBef>
                  <a:spcPct val="0"/>
                </a:spcBef>
              </a:pPr>
              <a:r>
                <a:rPr lang="en-US" sz="1408">
                  <a:solidFill>
                    <a:srgbClr val="000000"/>
                  </a:solidFill>
                  <a:latin typeface="Oswald"/>
                </a:rPr>
                <a:t>1</a:t>
              </a:r>
            </a:p>
          </p:txBody>
        </p:sp>
        <p:sp>
          <p:nvSpPr>
            <p:cNvPr name="TextBox 51" id="51"/>
            <p:cNvSpPr txBox="true"/>
            <p:nvPr/>
          </p:nvSpPr>
          <p:spPr>
            <a:xfrm rot="-5400000">
              <a:off x="22607252" y="12686162"/>
              <a:ext cx="94448" cy="295662"/>
            </a:xfrm>
            <a:prstGeom prst="rect">
              <a:avLst/>
            </a:prstGeom>
          </p:spPr>
          <p:txBody>
            <a:bodyPr anchor="t" rtlCol="false" tIns="0" lIns="0" bIns="0" rIns="0">
              <a:spAutoFit/>
            </a:bodyPr>
            <a:lstStyle/>
            <a:p>
              <a:pPr algn="ctr">
                <a:lnSpc>
                  <a:spcPts val="1830"/>
                </a:lnSpc>
                <a:spcBef>
                  <a:spcPct val="0"/>
                </a:spcBef>
              </a:pPr>
              <a:r>
                <a:rPr lang="en-US" sz="1408">
                  <a:solidFill>
                    <a:srgbClr val="000000"/>
                  </a:solidFill>
                  <a:latin typeface="Oswald"/>
                </a:rPr>
                <a:t>2</a:t>
              </a:r>
            </a:p>
          </p:txBody>
        </p:sp>
        <p:sp>
          <p:nvSpPr>
            <p:cNvPr name="TextBox 52" id="52"/>
            <p:cNvSpPr txBox="true"/>
            <p:nvPr/>
          </p:nvSpPr>
          <p:spPr>
            <a:xfrm rot="-5400000">
              <a:off x="22588128" y="12067128"/>
              <a:ext cx="94448" cy="295662"/>
            </a:xfrm>
            <a:prstGeom prst="rect">
              <a:avLst/>
            </a:prstGeom>
          </p:spPr>
          <p:txBody>
            <a:bodyPr anchor="t" rtlCol="false" tIns="0" lIns="0" bIns="0" rIns="0">
              <a:spAutoFit/>
            </a:bodyPr>
            <a:lstStyle/>
            <a:p>
              <a:pPr algn="ctr">
                <a:lnSpc>
                  <a:spcPts val="1830"/>
                </a:lnSpc>
                <a:spcBef>
                  <a:spcPct val="0"/>
                </a:spcBef>
              </a:pPr>
              <a:r>
                <a:rPr lang="en-US" sz="1408">
                  <a:solidFill>
                    <a:srgbClr val="000000"/>
                  </a:solidFill>
                  <a:latin typeface="Oswald"/>
                </a:rPr>
                <a:t>3</a:t>
              </a:r>
            </a:p>
          </p:txBody>
        </p:sp>
        <p:sp>
          <p:nvSpPr>
            <p:cNvPr name="TextBox 53" id="53"/>
            <p:cNvSpPr txBox="true"/>
            <p:nvPr/>
          </p:nvSpPr>
          <p:spPr>
            <a:xfrm rot="-5400000">
              <a:off x="22607252" y="11412546"/>
              <a:ext cx="94448" cy="295662"/>
            </a:xfrm>
            <a:prstGeom prst="rect">
              <a:avLst/>
            </a:prstGeom>
          </p:spPr>
          <p:txBody>
            <a:bodyPr anchor="t" rtlCol="false" tIns="0" lIns="0" bIns="0" rIns="0">
              <a:spAutoFit/>
            </a:bodyPr>
            <a:lstStyle/>
            <a:p>
              <a:pPr algn="ctr">
                <a:lnSpc>
                  <a:spcPts val="1830"/>
                </a:lnSpc>
                <a:spcBef>
                  <a:spcPct val="0"/>
                </a:spcBef>
              </a:pPr>
              <a:r>
                <a:rPr lang="en-US" sz="1408">
                  <a:solidFill>
                    <a:srgbClr val="000000"/>
                  </a:solidFill>
                  <a:latin typeface="Oswald"/>
                </a:rPr>
                <a:t>4</a:t>
              </a:r>
            </a:p>
          </p:txBody>
        </p:sp>
        <p:sp>
          <p:nvSpPr>
            <p:cNvPr name="TextBox 54" id="54"/>
            <p:cNvSpPr txBox="true"/>
            <p:nvPr/>
          </p:nvSpPr>
          <p:spPr>
            <a:xfrm rot="0">
              <a:off x="9655856" y="8510953"/>
              <a:ext cx="4543227" cy="1484835"/>
            </a:xfrm>
            <a:prstGeom prst="rect">
              <a:avLst/>
            </a:prstGeom>
          </p:spPr>
          <p:txBody>
            <a:bodyPr anchor="t" rtlCol="false" tIns="0" lIns="0" bIns="0" rIns="0">
              <a:spAutoFit/>
            </a:bodyPr>
            <a:lstStyle/>
            <a:p>
              <a:pPr algn="ctr">
                <a:lnSpc>
                  <a:spcPts val="9100"/>
                </a:lnSpc>
                <a:spcBef>
                  <a:spcPct val="0"/>
                </a:spcBef>
              </a:pPr>
              <a:r>
                <a:rPr lang="en-US" sz="7000">
                  <a:solidFill>
                    <a:srgbClr val="000000"/>
                  </a:solidFill>
                  <a:latin typeface="Oswald"/>
                </a:rPr>
                <a:t>Traveltime</a:t>
              </a:r>
            </a:p>
          </p:txBody>
        </p:sp>
        <p:sp>
          <p:nvSpPr>
            <p:cNvPr name="TextBox 55" id="55"/>
            <p:cNvSpPr txBox="true"/>
            <p:nvPr/>
          </p:nvSpPr>
          <p:spPr>
            <a:xfrm rot="0">
              <a:off x="10384122" y="16211108"/>
              <a:ext cx="3086695" cy="1475317"/>
            </a:xfrm>
            <a:prstGeom prst="rect">
              <a:avLst/>
            </a:prstGeom>
          </p:spPr>
          <p:txBody>
            <a:bodyPr anchor="t" rtlCol="false" tIns="0" lIns="0" bIns="0" rIns="0">
              <a:spAutoFit/>
            </a:bodyPr>
            <a:lstStyle/>
            <a:p>
              <a:pPr algn="ctr">
                <a:lnSpc>
                  <a:spcPts val="9099"/>
                </a:lnSpc>
                <a:spcBef>
                  <a:spcPct val="0"/>
                </a:spcBef>
              </a:pPr>
              <a:r>
                <a:rPr lang="en-US" sz="6999">
                  <a:solidFill>
                    <a:srgbClr val="000000"/>
                  </a:solidFill>
                  <a:latin typeface="Oswald"/>
                </a:rPr>
                <a:t>Reason</a:t>
              </a:r>
            </a:p>
          </p:txBody>
        </p:sp>
        <p:sp>
          <p:nvSpPr>
            <p:cNvPr name="TextBox 56" id="56"/>
            <p:cNvSpPr txBox="true"/>
            <p:nvPr/>
          </p:nvSpPr>
          <p:spPr>
            <a:xfrm rot="0">
              <a:off x="9821750" y="12365790"/>
              <a:ext cx="4377333" cy="1475317"/>
            </a:xfrm>
            <a:prstGeom prst="rect">
              <a:avLst/>
            </a:prstGeom>
          </p:spPr>
          <p:txBody>
            <a:bodyPr anchor="t" rtlCol="false" tIns="0" lIns="0" bIns="0" rIns="0">
              <a:spAutoFit/>
            </a:bodyPr>
            <a:lstStyle/>
            <a:p>
              <a:pPr algn="ctr">
                <a:lnSpc>
                  <a:spcPts val="9099"/>
                </a:lnSpc>
                <a:spcBef>
                  <a:spcPct val="0"/>
                </a:spcBef>
              </a:pPr>
              <a:r>
                <a:rPr lang="en-US" sz="6999">
                  <a:solidFill>
                    <a:srgbClr val="000000"/>
                  </a:solidFill>
                  <a:latin typeface="Oswald"/>
                </a:rPr>
                <a:t>Studytime</a:t>
              </a:r>
            </a:p>
          </p:txBody>
        </p:sp>
        <p:sp>
          <p:nvSpPr>
            <p:cNvPr name="Freeform 57" id="57"/>
            <p:cNvSpPr/>
            <p:nvPr/>
          </p:nvSpPr>
          <p:spPr>
            <a:xfrm flipH="false" flipV="false" rot="0">
              <a:off x="21802458" y="14999908"/>
              <a:ext cx="8453744" cy="4157253"/>
            </a:xfrm>
            <a:custGeom>
              <a:avLst/>
              <a:gdLst/>
              <a:ahLst/>
              <a:cxnLst/>
              <a:rect r="r" b="b" t="t" l="l"/>
              <a:pathLst>
                <a:path h="4157253" w="8453744">
                  <a:moveTo>
                    <a:pt x="0" y="0"/>
                  </a:moveTo>
                  <a:lnTo>
                    <a:pt x="8453744" y="0"/>
                  </a:lnTo>
                  <a:lnTo>
                    <a:pt x="8453744" y="4157254"/>
                  </a:lnTo>
                  <a:lnTo>
                    <a:pt x="0" y="4157254"/>
                  </a:lnTo>
                  <a:lnTo>
                    <a:pt x="0" y="0"/>
                  </a:lnTo>
                  <a:close/>
                </a:path>
              </a:pathLst>
            </a:custGeom>
            <a:blipFill>
              <a:blip r:embed="rId7"/>
              <a:stretch>
                <a:fillRect l="-768" t="0" r="0" b="-2731"/>
              </a:stretch>
            </a:blipFill>
          </p:spPr>
        </p:sp>
        <p:grpSp>
          <p:nvGrpSpPr>
            <p:cNvPr name="Group 58" id="58"/>
            <p:cNvGrpSpPr/>
            <p:nvPr/>
          </p:nvGrpSpPr>
          <p:grpSpPr>
            <a:xfrm rot="0">
              <a:off x="22935991" y="18494353"/>
              <a:ext cx="6963286" cy="429898"/>
              <a:chOff x="0" y="0"/>
              <a:chExt cx="1465174" cy="90457"/>
            </a:xfrm>
          </p:grpSpPr>
          <p:sp>
            <p:nvSpPr>
              <p:cNvPr name="Freeform 59" id="59"/>
              <p:cNvSpPr/>
              <p:nvPr/>
            </p:nvSpPr>
            <p:spPr>
              <a:xfrm flipH="false" flipV="false" rot="0">
                <a:off x="0" y="0"/>
                <a:ext cx="1465174" cy="90457"/>
              </a:xfrm>
              <a:custGeom>
                <a:avLst/>
                <a:gdLst/>
                <a:ahLst/>
                <a:cxnLst/>
                <a:rect r="r" b="b" t="t" l="l"/>
                <a:pathLst>
                  <a:path h="90457" w="1465174">
                    <a:moveTo>
                      <a:pt x="0" y="0"/>
                    </a:moveTo>
                    <a:lnTo>
                      <a:pt x="1465174" y="0"/>
                    </a:lnTo>
                    <a:lnTo>
                      <a:pt x="1465174" y="90457"/>
                    </a:lnTo>
                    <a:lnTo>
                      <a:pt x="0" y="90457"/>
                    </a:lnTo>
                    <a:close/>
                  </a:path>
                </a:pathLst>
              </a:custGeom>
              <a:solidFill>
                <a:srgbClr val="FFFFFF"/>
              </a:solidFill>
            </p:spPr>
          </p:sp>
          <p:sp>
            <p:nvSpPr>
              <p:cNvPr name="TextBox 60" id="60"/>
              <p:cNvSpPr txBox="true"/>
              <p:nvPr/>
            </p:nvSpPr>
            <p:spPr>
              <a:xfrm>
                <a:off x="0" y="-19050"/>
                <a:ext cx="1465174" cy="109507"/>
              </a:xfrm>
              <a:prstGeom prst="rect">
                <a:avLst/>
              </a:prstGeom>
            </p:spPr>
            <p:txBody>
              <a:bodyPr anchor="ctr" rtlCol="false" tIns="47690" lIns="47690" bIns="47690" rIns="47690"/>
              <a:lstStyle/>
              <a:p>
                <a:pPr algn="ctr">
                  <a:lnSpc>
                    <a:spcPts val="2859"/>
                  </a:lnSpc>
                </a:pPr>
              </a:p>
            </p:txBody>
          </p:sp>
        </p:grpSp>
        <p:grpSp>
          <p:nvGrpSpPr>
            <p:cNvPr name="Group 61" id="61"/>
            <p:cNvGrpSpPr/>
            <p:nvPr/>
          </p:nvGrpSpPr>
          <p:grpSpPr>
            <a:xfrm rot="0">
              <a:off x="21958044" y="15320467"/>
              <a:ext cx="682071" cy="3052246"/>
              <a:chOff x="0" y="0"/>
              <a:chExt cx="134730" cy="602913"/>
            </a:xfrm>
          </p:grpSpPr>
          <p:sp>
            <p:nvSpPr>
              <p:cNvPr name="Freeform 62" id="62"/>
              <p:cNvSpPr/>
              <p:nvPr/>
            </p:nvSpPr>
            <p:spPr>
              <a:xfrm flipH="false" flipV="false" rot="0">
                <a:off x="0" y="0"/>
                <a:ext cx="134730" cy="602913"/>
              </a:xfrm>
              <a:custGeom>
                <a:avLst/>
                <a:gdLst/>
                <a:ahLst/>
                <a:cxnLst/>
                <a:rect r="r" b="b" t="t" l="l"/>
                <a:pathLst>
                  <a:path h="602913" w="134730">
                    <a:moveTo>
                      <a:pt x="0" y="0"/>
                    </a:moveTo>
                    <a:lnTo>
                      <a:pt x="134730" y="0"/>
                    </a:lnTo>
                    <a:lnTo>
                      <a:pt x="134730" y="602913"/>
                    </a:lnTo>
                    <a:lnTo>
                      <a:pt x="0" y="602913"/>
                    </a:lnTo>
                    <a:close/>
                  </a:path>
                </a:pathLst>
              </a:custGeom>
              <a:solidFill>
                <a:srgbClr val="FFFFFF"/>
              </a:solidFill>
            </p:spPr>
          </p:sp>
          <p:sp>
            <p:nvSpPr>
              <p:cNvPr name="TextBox 63" id="63"/>
              <p:cNvSpPr txBox="true"/>
              <p:nvPr/>
            </p:nvSpPr>
            <p:spPr>
              <a:xfrm>
                <a:off x="0" y="-19050"/>
                <a:ext cx="134730" cy="621963"/>
              </a:xfrm>
              <a:prstGeom prst="rect">
                <a:avLst/>
              </a:prstGeom>
            </p:spPr>
            <p:txBody>
              <a:bodyPr anchor="ctr" rtlCol="false" tIns="50800" lIns="50800" bIns="50800" rIns="50800"/>
              <a:lstStyle/>
              <a:p>
                <a:pPr algn="ctr">
                  <a:lnSpc>
                    <a:spcPts val="2054"/>
                  </a:lnSpc>
                </a:pPr>
              </a:p>
            </p:txBody>
          </p:sp>
        </p:grpSp>
        <p:sp>
          <p:nvSpPr>
            <p:cNvPr name="TextBox 64" id="64"/>
            <p:cNvSpPr txBox="true"/>
            <p:nvPr/>
          </p:nvSpPr>
          <p:spPr>
            <a:xfrm rot="0">
              <a:off x="23024766" y="18475303"/>
              <a:ext cx="1313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0</a:t>
              </a:r>
            </a:p>
          </p:txBody>
        </p:sp>
        <p:sp>
          <p:nvSpPr>
            <p:cNvPr name="TextBox 65" id="65"/>
            <p:cNvSpPr txBox="true"/>
            <p:nvPr/>
          </p:nvSpPr>
          <p:spPr>
            <a:xfrm rot="0">
              <a:off x="24716686" y="18475303"/>
              <a:ext cx="121047"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5</a:t>
              </a:r>
            </a:p>
          </p:txBody>
        </p:sp>
        <p:sp>
          <p:nvSpPr>
            <p:cNvPr name="TextBox 66" id="66"/>
            <p:cNvSpPr txBox="true"/>
            <p:nvPr/>
          </p:nvSpPr>
          <p:spPr>
            <a:xfrm rot="0">
              <a:off x="26301647" y="18475303"/>
              <a:ext cx="231973"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10</a:t>
              </a:r>
            </a:p>
          </p:txBody>
        </p:sp>
        <p:sp>
          <p:nvSpPr>
            <p:cNvPr name="TextBox 67" id="67"/>
            <p:cNvSpPr txBox="true"/>
            <p:nvPr/>
          </p:nvSpPr>
          <p:spPr>
            <a:xfrm rot="0">
              <a:off x="27999280" y="18475303"/>
              <a:ext cx="221655"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15</a:t>
              </a:r>
            </a:p>
          </p:txBody>
        </p:sp>
        <p:sp>
          <p:nvSpPr>
            <p:cNvPr name="TextBox 68" id="68"/>
            <p:cNvSpPr txBox="true"/>
            <p:nvPr/>
          </p:nvSpPr>
          <p:spPr>
            <a:xfrm rot="0">
              <a:off x="29665857" y="18475303"/>
              <a:ext cx="252809"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20</a:t>
              </a:r>
            </a:p>
          </p:txBody>
        </p:sp>
        <p:sp>
          <p:nvSpPr>
            <p:cNvPr name="TextBox 69" id="69"/>
            <p:cNvSpPr txBox="true"/>
            <p:nvPr/>
          </p:nvSpPr>
          <p:spPr>
            <a:xfrm rot="0">
              <a:off x="21820985" y="17670824"/>
              <a:ext cx="761008"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COURSE</a:t>
              </a:r>
            </a:p>
          </p:txBody>
        </p:sp>
        <p:sp>
          <p:nvSpPr>
            <p:cNvPr name="TextBox 70" id="70"/>
            <p:cNvSpPr txBox="true"/>
            <p:nvPr/>
          </p:nvSpPr>
          <p:spPr>
            <a:xfrm rot="0">
              <a:off x="22024088" y="16960408"/>
              <a:ext cx="5504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HOME</a:t>
              </a:r>
            </a:p>
          </p:txBody>
        </p:sp>
        <p:sp>
          <p:nvSpPr>
            <p:cNvPr name="TextBox 71" id="71"/>
            <p:cNvSpPr txBox="true"/>
            <p:nvPr/>
          </p:nvSpPr>
          <p:spPr>
            <a:xfrm rot="0">
              <a:off x="21931176" y="16249208"/>
              <a:ext cx="619522"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OTHER</a:t>
              </a:r>
            </a:p>
          </p:txBody>
        </p:sp>
        <p:sp>
          <p:nvSpPr>
            <p:cNvPr name="TextBox 72" id="72"/>
            <p:cNvSpPr txBox="true"/>
            <p:nvPr/>
          </p:nvSpPr>
          <p:spPr>
            <a:xfrm rot="0">
              <a:off x="21528206" y="15538008"/>
              <a:ext cx="116383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REPUTATION</a:t>
              </a:r>
            </a:p>
          </p:txBody>
        </p:sp>
        <p:sp>
          <p:nvSpPr>
            <p:cNvPr name="TextBox 73" id="73"/>
            <p:cNvSpPr txBox="true"/>
            <p:nvPr/>
          </p:nvSpPr>
          <p:spPr>
            <a:xfrm rot="-5319687">
              <a:off x="20534927" y="16600329"/>
              <a:ext cx="1557665" cy="392619"/>
            </a:xfrm>
            <a:prstGeom prst="rect">
              <a:avLst/>
            </a:prstGeom>
          </p:spPr>
          <p:txBody>
            <a:bodyPr anchor="t" rtlCol="false" tIns="0" lIns="0" bIns="0" rIns="0">
              <a:spAutoFit/>
            </a:bodyPr>
            <a:lstStyle/>
            <a:p>
              <a:pPr algn="ctr">
                <a:lnSpc>
                  <a:spcPts val="2440"/>
                </a:lnSpc>
                <a:spcBef>
                  <a:spcPct val="0"/>
                </a:spcBef>
              </a:pPr>
              <a:r>
                <a:rPr lang="en-US" sz="1877">
                  <a:solidFill>
                    <a:srgbClr val="000000"/>
                  </a:solidFill>
                  <a:latin typeface="Oswald"/>
                </a:rPr>
                <a:t>REASON</a:t>
              </a:r>
            </a:p>
          </p:txBody>
        </p:sp>
        <p:sp>
          <p:nvSpPr>
            <p:cNvPr name="Freeform 74" id="74"/>
            <p:cNvSpPr/>
            <p:nvPr/>
          </p:nvSpPr>
          <p:spPr>
            <a:xfrm flipH="false" flipV="false" rot="5865289">
              <a:off x="934976" y="636146"/>
              <a:ext cx="12329130" cy="12651160"/>
            </a:xfrm>
            <a:custGeom>
              <a:avLst/>
              <a:gdLst/>
              <a:ahLst/>
              <a:cxnLst/>
              <a:rect r="r" b="b" t="t" l="l"/>
              <a:pathLst>
                <a:path h="12651160" w="12329130">
                  <a:moveTo>
                    <a:pt x="0" y="0"/>
                  </a:moveTo>
                  <a:lnTo>
                    <a:pt x="12329130" y="0"/>
                  </a:lnTo>
                  <a:lnTo>
                    <a:pt x="12329130" y="12651159"/>
                  </a:lnTo>
                  <a:lnTo>
                    <a:pt x="0" y="12651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5" id="75"/>
            <p:cNvSpPr/>
            <p:nvPr/>
          </p:nvSpPr>
          <p:spPr>
            <a:xfrm flipH="false" flipV="false" rot="9901145">
              <a:off x="3590399" y="16293412"/>
              <a:ext cx="11568690" cy="11870857"/>
            </a:xfrm>
            <a:custGeom>
              <a:avLst/>
              <a:gdLst/>
              <a:ahLst/>
              <a:cxnLst/>
              <a:rect r="r" b="b" t="t" l="l"/>
              <a:pathLst>
                <a:path h="11870857" w="11568690">
                  <a:moveTo>
                    <a:pt x="0" y="0"/>
                  </a:moveTo>
                  <a:lnTo>
                    <a:pt x="11568690" y="0"/>
                  </a:lnTo>
                  <a:lnTo>
                    <a:pt x="11568690" y="11870857"/>
                  </a:lnTo>
                  <a:lnTo>
                    <a:pt x="0" y="118708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6" id="76"/>
            <p:cNvSpPr txBox="true"/>
            <p:nvPr/>
          </p:nvSpPr>
          <p:spPr>
            <a:xfrm rot="0">
              <a:off x="25822189" y="18896303"/>
              <a:ext cx="1171575" cy="335188"/>
            </a:xfrm>
            <a:prstGeom prst="rect">
              <a:avLst/>
            </a:prstGeom>
          </p:spPr>
          <p:txBody>
            <a:bodyPr anchor="t" rtlCol="false" tIns="0" lIns="0" bIns="0" rIns="0">
              <a:spAutoFit/>
            </a:bodyPr>
            <a:lstStyle/>
            <a:p>
              <a:pPr algn="ctr">
                <a:lnSpc>
                  <a:spcPts val="2054"/>
                </a:lnSpc>
                <a:spcBef>
                  <a:spcPct val="0"/>
                </a:spcBef>
              </a:pPr>
              <a:r>
                <a:rPr lang="en-US" sz="1580">
                  <a:solidFill>
                    <a:srgbClr val="000000"/>
                  </a:solidFill>
                  <a:latin typeface="Oswald"/>
                </a:rPr>
                <a:t>FINAL VOTE </a:t>
              </a:r>
            </a:p>
          </p:txBody>
        </p:sp>
        <p:grpSp>
          <p:nvGrpSpPr>
            <p:cNvPr name="Group 77" id="77"/>
            <p:cNvGrpSpPr/>
            <p:nvPr/>
          </p:nvGrpSpPr>
          <p:grpSpPr>
            <a:xfrm rot="0">
              <a:off x="19080435" y="15251860"/>
              <a:ext cx="1403807" cy="425149"/>
              <a:chOff x="0" y="0"/>
              <a:chExt cx="277295" cy="83980"/>
            </a:xfrm>
          </p:grpSpPr>
          <p:sp>
            <p:nvSpPr>
              <p:cNvPr name="Freeform 78" id="78"/>
              <p:cNvSpPr/>
              <p:nvPr/>
            </p:nvSpPr>
            <p:spPr>
              <a:xfrm flipH="false" flipV="false" rot="0">
                <a:off x="0" y="0"/>
                <a:ext cx="277295" cy="83980"/>
              </a:xfrm>
              <a:custGeom>
                <a:avLst/>
                <a:gdLst/>
                <a:ahLst/>
                <a:cxnLst/>
                <a:rect r="r" b="b" t="t" l="l"/>
                <a:pathLst>
                  <a:path h="83980" w="277295">
                    <a:moveTo>
                      <a:pt x="0" y="0"/>
                    </a:moveTo>
                    <a:lnTo>
                      <a:pt x="277295" y="0"/>
                    </a:lnTo>
                    <a:lnTo>
                      <a:pt x="277295" y="83980"/>
                    </a:lnTo>
                    <a:lnTo>
                      <a:pt x="0" y="83980"/>
                    </a:lnTo>
                    <a:close/>
                  </a:path>
                </a:pathLst>
              </a:custGeom>
              <a:solidFill>
                <a:srgbClr val="FFFFFF"/>
              </a:solidFill>
            </p:spPr>
          </p:sp>
          <p:sp>
            <p:nvSpPr>
              <p:cNvPr name="TextBox 79" id="79"/>
              <p:cNvSpPr txBox="true"/>
              <p:nvPr/>
            </p:nvSpPr>
            <p:spPr>
              <a:xfrm>
                <a:off x="0" y="-19050"/>
                <a:ext cx="277295" cy="103030"/>
              </a:xfrm>
              <a:prstGeom prst="rect">
                <a:avLst/>
              </a:prstGeom>
            </p:spPr>
            <p:txBody>
              <a:bodyPr anchor="ctr" rtlCol="false" tIns="50800" lIns="50800" bIns="50800" rIns="50800"/>
              <a:lstStyle/>
              <a:p>
                <a:pPr algn="ctr">
                  <a:lnSpc>
                    <a:spcPts val="1950"/>
                  </a:lnSpc>
                </a:pPr>
              </a:p>
            </p:txBody>
          </p:sp>
        </p:grpSp>
        <p:grpSp>
          <p:nvGrpSpPr>
            <p:cNvPr name="Group 80" id="80"/>
            <p:cNvGrpSpPr/>
            <p:nvPr/>
          </p:nvGrpSpPr>
          <p:grpSpPr>
            <a:xfrm rot="0">
              <a:off x="19496737" y="18122861"/>
              <a:ext cx="1403807" cy="425149"/>
              <a:chOff x="0" y="0"/>
              <a:chExt cx="277295" cy="83980"/>
            </a:xfrm>
          </p:grpSpPr>
          <p:sp>
            <p:nvSpPr>
              <p:cNvPr name="Freeform 81" id="81"/>
              <p:cNvSpPr/>
              <p:nvPr/>
            </p:nvSpPr>
            <p:spPr>
              <a:xfrm flipH="false" flipV="false" rot="0">
                <a:off x="0" y="0"/>
                <a:ext cx="277295" cy="83980"/>
              </a:xfrm>
              <a:custGeom>
                <a:avLst/>
                <a:gdLst/>
                <a:ahLst/>
                <a:cxnLst/>
                <a:rect r="r" b="b" t="t" l="l"/>
                <a:pathLst>
                  <a:path h="83980" w="277295">
                    <a:moveTo>
                      <a:pt x="0" y="0"/>
                    </a:moveTo>
                    <a:lnTo>
                      <a:pt x="277295" y="0"/>
                    </a:lnTo>
                    <a:lnTo>
                      <a:pt x="277295" y="83980"/>
                    </a:lnTo>
                    <a:lnTo>
                      <a:pt x="0" y="83980"/>
                    </a:lnTo>
                    <a:close/>
                  </a:path>
                </a:pathLst>
              </a:custGeom>
              <a:solidFill>
                <a:srgbClr val="FFFFFF"/>
              </a:solidFill>
            </p:spPr>
          </p:sp>
          <p:sp>
            <p:nvSpPr>
              <p:cNvPr name="TextBox 82" id="82"/>
              <p:cNvSpPr txBox="true"/>
              <p:nvPr/>
            </p:nvSpPr>
            <p:spPr>
              <a:xfrm>
                <a:off x="0" y="-19050"/>
                <a:ext cx="277295" cy="103030"/>
              </a:xfrm>
              <a:prstGeom prst="rect">
                <a:avLst/>
              </a:prstGeom>
            </p:spPr>
            <p:txBody>
              <a:bodyPr anchor="ctr" rtlCol="false" tIns="50800" lIns="50800" bIns="50800" rIns="50800"/>
              <a:lstStyle/>
              <a:p>
                <a:pPr algn="ctr">
                  <a:lnSpc>
                    <a:spcPts val="1950"/>
                  </a:lnSpc>
                </a:pPr>
              </a:p>
            </p:txBody>
          </p:sp>
        </p:grpSp>
        <p:grpSp>
          <p:nvGrpSpPr>
            <p:cNvPr name="Group 83" id="83"/>
            <p:cNvGrpSpPr/>
            <p:nvPr/>
          </p:nvGrpSpPr>
          <p:grpSpPr>
            <a:xfrm rot="0">
              <a:off x="16281192" y="18335436"/>
              <a:ext cx="1403807" cy="425149"/>
              <a:chOff x="0" y="0"/>
              <a:chExt cx="277295" cy="83980"/>
            </a:xfrm>
          </p:grpSpPr>
          <p:sp>
            <p:nvSpPr>
              <p:cNvPr name="Freeform 84" id="84"/>
              <p:cNvSpPr/>
              <p:nvPr/>
            </p:nvSpPr>
            <p:spPr>
              <a:xfrm flipH="false" flipV="false" rot="0">
                <a:off x="0" y="0"/>
                <a:ext cx="277295" cy="83980"/>
              </a:xfrm>
              <a:custGeom>
                <a:avLst/>
                <a:gdLst/>
                <a:ahLst/>
                <a:cxnLst/>
                <a:rect r="r" b="b" t="t" l="l"/>
                <a:pathLst>
                  <a:path h="83980" w="277295">
                    <a:moveTo>
                      <a:pt x="0" y="0"/>
                    </a:moveTo>
                    <a:lnTo>
                      <a:pt x="277295" y="0"/>
                    </a:lnTo>
                    <a:lnTo>
                      <a:pt x="277295" y="83980"/>
                    </a:lnTo>
                    <a:lnTo>
                      <a:pt x="0" y="83980"/>
                    </a:lnTo>
                    <a:close/>
                  </a:path>
                </a:pathLst>
              </a:custGeom>
              <a:solidFill>
                <a:srgbClr val="FFFFFF"/>
              </a:solidFill>
            </p:spPr>
          </p:sp>
          <p:sp>
            <p:nvSpPr>
              <p:cNvPr name="TextBox 85" id="85"/>
              <p:cNvSpPr txBox="true"/>
              <p:nvPr/>
            </p:nvSpPr>
            <p:spPr>
              <a:xfrm>
                <a:off x="0" y="-19050"/>
                <a:ext cx="277295" cy="103030"/>
              </a:xfrm>
              <a:prstGeom prst="rect">
                <a:avLst/>
              </a:prstGeom>
            </p:spPr>
            <p:txBody>
              <a:bodyPr anchor="ctr" rtlCol="false" tIns="50800" lIns="50800" bIns="50800" rIns="50800"/>
              <a:lstStyle/>
              <a:p>
                <a:pPr algn="ctr">
                  <a:lnSpc>
                    <a:spcPts val="1950"/>
                  </a:lnSpc>
                </a:pPr>
              </a:p>
            </p:txBody>
          </p:sp>
        </p:grpSp>
        <p:grpSp>
          <p:nvGrpSpPr>
            <p:cNvPr name="Group 86" id="86"/>
            <p:cNvGrpSpPr/>
            <p:nvPr/>
          </p:nvGrpSpPr>
          <p:grpSpPr>
            <a:xfrm rot="0">
              <a:off x="15411382" y="16775783"/>
              <a:ext cx="1403807" cy="425149"/>
              <a:chOff x="0" y="0"/>
              <a:chExt cx="277295" cy="83980"/>
            </a:xfrm>
          </p:grpSpPr>
          <p:sp>
            <p:nvSpPr>
              <p:cNvPr name="Freeform 87" id="87"/>
              <p:cNvSpPr/>
              <p:nvPr/>
            </p:nvSpPr>
            <p:spPr>
              <a:xfrm flipH="false" flipV="false" rot="0">
                <a:off x="0" y="0"/>
                <a:ext cx="277295" cy="83980"/>
              </a:xfrm>
              <a:custGeom>
                <a:avLst/>
                <a:gdLst/>
                <a:ahLst/>
                <a:cxnLst/>
                <a:rect r="r" b="b" t="t" l="l"/>
                <a:pathLst>
                  <a:path h="83980" w="277295">
                    <a:moveTo>
                      <a:pt x="0" y="0"/>
                    </a:moveTo>
                    <a:lnTo>
                      <a:pt x="277295" y="0"/>
                    </a:lnTo>
                    <a:lnTo>
                      <a:pt x="277295" y="83980"/>
                    </a:lnTo>
                    <a:lnTo>
                      <a:pt x="0" y="83980"/>
                    </a:lnTo>
                    <a:close/>
                  </a:path>
                </a:pathLst>
              </a:custGeom>
              <a:solidFill>
                <a:srgbClr val="FFFFFF"/>
              </a:solidFill>
            </p:spPr>
          </p:sp>
          <p:sp>
            <p:nvSpPr>
              <p:cNvPr name="TextBox 88" id="88"/>
              <p:cNvSpPr txBox="true"/>
              <p:nvPr/>
            </p:nvSpPr>
            <p:spPr>
              <a:xfrm>
                <a:off x="0" y="-19050"/>
                <a:ext cx="277295" cy="103030"/>
              </a:xfrm>
              <a:prstGeom prst="rect">
                <a:avLst/>
              </a:prstGeom>
            </p:spPr>
            <p:txBody>
              <a:bodyPr anchor="ctr" rtlCol="false" tIns="50800" lIns="50800" bIns="50800" rIns="50800"/>
              <a:lstStyle/>
              <a:p>
                <a:pPr algn="ctr">
                  <a:lnSpc>
                    <a:spcPts val="1950"/>
                  </a:lnSpc>
                </a:pPr>
              </a:p>
            </p:txBody>
          </p:sp>
        </p:grpSp>
        <p:grpSp>
          <p:nvGrpSpPr>
            <p:cNvPr name="Group 89" id="89"/>
            <p:cNvGrpSpPr/>
            <p:nvPr/>
          </p:nvGrpSpPr>
          <p:grpSpPr>
            <a:xfrm rot="0">
              <a:off x="17486236" y="7323969"/>
              <a:ext cx="277621" cy="360200"/>
              <a:chOff x="0" y="0"/>
              <a:chExt cx="54839" cy="71151"/>
            </a:xfrm>
          </p:grpSpPr>
          <p:sp>
            <p:nvSpPr>
              <p:cNvPr name="Freeform 90" id="90"/>
              <p:cNvSpPr/>
              <p:nvPr/>
            </p:nvSpPr>
            <p:spPr>
              <a:xfrm flipH="false" flipV="false" rot="0">
                <a:off x="0" y="0"/>
                <a:ext cx="54839" cy="71151"/>
              </a:xfrm>
              <a:custGeom>
                <a:avLst/>
                <a:gdLst/>
                <a:ahLst/>
                <a:cxnLst/>
                <a:rect r="r" b="b" t="t" l="l"/>
                <a:pathLst>
                  <a:path h="71151" w="54839">
                    <a:moveTo>
                      <a:pt x="0" y="0"/>
                    </a:moveTo>
                    <a:lnTo>
                      <a:pt x="54839" y="0"/>
                    </a:lnTo>
                    <a:lnTo>
                      <a:pt x="54839" y="71151"/>
                    </a:lnTo>
                    <a:lnTo>
                      <a:pt x="0" y="71151"/>
                    </a:lnTo>
                    <a:close/>
                  </a:path>
                </a:pathLst>
              </a:custGeom>
              <a:solidFill>
                <a:srgbClr val="FFFFFF"/>
              </a:solidFill>
            </p:spPr>
          </p:sp>
          <p:sp>
            <p:nvSpPr>
              <p:cNvPr name="TextBox 91" id="91"/>
              <p:cNvSpPr txBox="true"/>
              <p:nvPr/>
            </p:nvSpPr>
            <p:spPr>
              <a:xfrm>
                <a:off x="0" y="-19050"/>
                <a:ext cx="54839" cy="90201"/>
              </a:xfrm>
              <a:prstGeom prst="rect">
                <a:avLst/>
              </a:prstGeom>
            </p:spPr>
            <p:txBody>
              <a:bodyPr anchor="ctr" rtlCol="false" tIns="50800" lIns="50800" bIns="50800" rIns="50800"/>
              <a:lstStyle/>
              <a:p>
                <a:pPr algn="ctr">
                  <a:lnSpc>
                    <a:spcPts val="1950"/>
                  </a:lnSpc>
                </a:pPr>
              </a:p>
            </p:txBody>
          </p:sp>
        </p:grpSp>
        <p:grpSp>
          <p:nvGrpSpPr>
            <p:cNvPr name="Group 92" id="92"/>
            <p:cNvGrpSpPr/>
            <p:nvPr/>
          </p:nvGrpSpPr>
          <p:grpSpPr>
            <a:xfrm rot="0">
              <a:off x="18779537" y="10292814"/>
              <a:ext cx="323022" cy="350961"/>
              <a:chOff x="0" y="0"/>
              <a:chExt cx="63807" cy="69326"/>
            </a:xfrm>
          </p:grpSpPr>
          <p:sp>
            <p:nvSpPr>
              <p:cNvPr name="Freeform 93" id="93"/>
              <p:cNvSpPr/>
              <p:nvPr/>
            </p:nvSpPr>
            <p:spPr>
              <a:xfrm flipH="false" flipV="false" rot="0">
                <a:off x="0" y="0"/>
                <a:ext cx="63807" cy="69326"/>
              </a:xfrm>
              <a:custGeom>
                <a:avLst/>
                <a:gdLst/>
                <a:ahLst/>
                <a:cxnLst/>
                <a:rect r="r" b="b" t="t" l="l"/>
                <a:pathLst>
                  <a:path h="69326" w="63807">
                    <a:moveTo>
                      <a:pt x="0" y="0"/>
                    </a:moveTo>
                    <a:lnTo>
                      <a:pt x="63807" y="0"/>
                    </a:lnTo>
                    <a:lnTo>
                      <a:pt x="63807" y="69326"/>
                    </a:lnTo>
                    <a:lnTo>
                      <a:pt x="0" y="69326"/>
                    </a:lnTo>
                    <a:close/>
                  </a:path>
                </a:pathLst>
              </a:custGeom>
              <a:solidFill>
                <a:srgbClr val="FFFFFF"/>
              </a:solidFill>
            </p:spPr>
          </p:sp>
          <p:sp>
            <p:nvSpPr>
              <p:cNvPr name="TextBox 94" id="94"/>
              <p:cNvSpPr txBox="true"/>
              <p:nvPr/>
            </p:nvSpPr>
            <p:spPr>
              <a:xfrm>
                <a:off x="0" y="-19050"/>
                <a:ext cx="63807" cy="88376"/>
              </a:xfrm>
              <a:prstGeom prst="rect">
                <a:avLst/>
              </a:prstGeom>
            </p:spPr>
            <p:txBody>
              <a:bodyPr anchor="ctr" rtlCol="false" tIns="50800" lIns="50800" bIns="50800" rIns="50800"/>
              <a:lstStyle/>
              <a:p>
                <a:pPr algn="ctr">
                  <a:lnSpc>
                    <a:spcPts val="1950"/>
                  </a:lnSpc>
                </a:pPr>
              </a:p>
            </p:txBody>
          </p:sp>
        </p:grpSp>
        <p:grpSp>
          <p:nvGrpSpPr>
            <p:cNvPr name="Group 95" id="95"/>
            <p:cNvGrpSpPr/>
            <p:nvPr/>
          </p:nvGrpSpPr>
          <p:grpSpPr>
            <a:xfrm rot="0">
              <a:off x="19875619" y="9258019"/>
              <a:ext cx="323022" cy="350961"/>
              <a:chOff x="0" y="0"/>
              <a:chExt cx="63807" cy="69326"/>
            </a:xfrm>
          </p:grpSpPr>
          <p:sp>
            <p:nvSpPr>
              <p:cNvPr name="Freeform 96" id="96"/>
              <p:cNvSpPr/>
              <p:nvPr/>
            </p:nvSpPr>
            <p:spPr>
              <a:xfrm flipH="false" flipV="false" rot="0">
                <a:off x="0" y="0"/>
                <a:ext cx="63807" cy="69326"/>
              </a:xfrm>
              <a:custGeom>
                <a:avLst/>
                <a:gdLst/>
                <a:ahLst/>
                <a:cxnLst/>
                <a:rect r="r" b="b" t="t" l="l"/>
                <a:pathLst>
                  <a:path h="69326" w="63807">
                    <a:moveTo>
                      <a:pt x="0" y="0"/>
                    </a:moveTo>
                    <a:lnTo>
                      <a:pt x="63807" y="0"/>
                    </a:lnTo>
                    <a:lnTo>
                      <a:pt x="63807" y="69326"/>
                    </a:lnTo>
                    <a:lnTo>
                      <a:pt x="0" y="69326"/>
                    </a:lnTo>
                    <a:close/>
                  </a:path>
                </a:pathLst>
              </a:custGeom>
              <a:solidFill>
                <a:srgbClr val="FFFFFF"/>
              </a:solidFill>
            </p:spPr>
          </p:sp>
          <p:sp>
            <p:nvSpPr>
              <p:cNvPr name="TextBox 97" id="97"/>
              <p:cNvSpPr txBox="true"/>
              <p:nvPr/>
            </p:nvSpPr>
            <p:spPr>
              <a:xfrm>
                <a:off x="0" y="-19050"/>
                <a:ext cx="63807" cy="88376"/>
              </a:xfrm>
              <a:prstGeom prst="rect">
                <a:avLst/>
              </a:prstGeom>
            </p:spPr>
            <p:txBody>
              <a:bodyPr anchor="ctr" rtlCol="false" tIns="50800" lIns="50800" bIns="50800" rIns="50800"/>
              <a:lstStyle/>
              <a:p>
                <a:pPr algn="ctr">
                  <a:lnSpc>
                    <a:spcPts val="1950"/>
                  </a:lnSpc>
                </a:pPr>
              </a:p>
            </p:txBody>
          </p:sp>
        </p:grpSp>
        <p:grpSp>
          <p:nvGrpSpPr>
            <p:cNvPr name="Group 98" id="98"/>
            <p:cNvGrpSpPr/>
            <p:nvPr/>
          </p:nvGrpSpPr>
          <p:grpSpPr>
            <a:xfrm rot="0">
              <a:off x="19943850" y="8749636"/>
              <a:ext cx="323022" cy="350961"/>
              <a:chOff x="0" y="0"/>
              <a:chExt cx="63807" cy="69326"/>
            </a:xfrm>
          </p:grpSpPr>
          <p:sp>
            <p:nvSpPr>
              <p:cNvPr name="Freeform 99" id="99"/>
              <p:cNvSpPr/>
              <p:nvPr/>
            </p:nvSpPr>
            <p:spPr>
              <a:xfrm flipH="false" flipV="false" rot="0">
                <a:off x="0" y="0"/>
                <a:ext cx="63807" cy="69326"/>
              </a:xfrm>
              <a:custGeom>
                <a:avLst/>
                <a:gdLst/>
                <a:ahLst/>
                <a:cxnLst/>
                <a:rect r="r" b="b" t="t" l="l"/>
                <a:pathLst>
                  <a:path h="69326" w="63807">
                    <a:moveTo>
                      <a:pt x="0" y="0"/>
                    </a:moveTo>
                    <a:lnTo>
                      <a:pt x="63807" y="0"/>
                    </a:lnTo>
                    <a:lnTo>
                      <a:pt x="63807" y="69326"/>
                    </a:lnTo>
                    <a:lnTo>
                      <a:pt x="0" y="69326"/>
                    </a:lnTo>
                    <a:close/>
                  </a:path>
                </a:pathLst>
              </a:custGeom>
              <a:solidFill>
                <a:srgbClr val="FFFFFF"/>
              </a:solidFill>
            </p:spPr>
          </p:sp>
          <p:sp>
            <p:nvSpPr>
              <p:cNvPr name="TextBox 100" id="100"/>
              <p:cNvSpPr txBox="true"/>
              <p:nvPr/>
            </p:nvSpPr>
            <p:spPr>
              <a:xfrm>
                <a:off x="0" y="-19050"/>
                <a:ext cx="63807" cy="88376"/>
              </a:xfrm>
              <a:prstGeom prst="rect">
                <a:avLst/>
              </a:prstGeom>
            </p:spPr>
            <p:txBody>
              <a:bodyPr anchor="ctr" rtlCol="false" tIns="50800" lIns="50800" bIns="50800" rIns="50800"/>
              <a:lstStyle/>
              <a:p>
                <a:pPr algn="ctr">
                  <a:lnSpc>
                    <a:spcPts val="1950"/>
                  </a:lnSpc>
                </a:pPr>
              </a:p>
            </p:txBody>
          </p:sp>
        </p:grpSp>
        <p:grpSp>
          <p:nvGrpSpPr>
            <p:cNvPr name="Group 101" id="101"/>
            <p:cNvGrpSpPr/>
            <p:nvPr/>
          </p:nvGrpSpPr>
          <p:grpSpPr>
            <a:xfrm rot="0">
              <a:off x="22381166" y="7296269"/>
              <a:ext cx="272769" cy="2407231"/>
              <a:chOff x="0" y="0"/>
              <a:chExt cx="53880" cy="475502"/>
            </a:xfrm>
          </p:grpSpPr>
          <p:sp>
            <p:nvSpPr>
              <p:cNvPr name="Freeform 102" id="102"/>
              <p:cNvSpPr/>
              <p:nvPr/>
            </p:nvSpPr>
            <p:spPr>
              <a:xfrm flipH="false" flipV="false" rot="0">
                <a:off x="0" y="0"/>
                <a:ext cx="53880" cy="475502"/>
              </a:xfrm>
              <a:custGeom>
                <a:avLst/>
                <a:gdLst/>
                <a:ahLst/>
                <a:cxnLst/>
                <a:rect r="r" b="b" t="t" l="l"/>
                <a:pathLst>
                  <a:path h="475502" w="53880">
                    <a:moveTo>
                      <a:pt x="0" y="0"/>
                    </a:moveTo>
                    <a:lnTo>
                      <a:pt x="53880" y="0"/>
                    </a:lnTo>
                    <a:lnTo>
                      <a:pt x="53880" y="475502"/>
                    </a:lnTo>
                    <a:lnTo>
                      <a:pt x="0" y="475502"/>
                    </a:lnTo>
                    <a:close/>
                  </a:path>
                </a:pathLst>
              </a:custGeom>
              <a:solidFill>
                <a:srgbClr val="FFFFFF"/>
              </a:solidFill>
            </p:spPr>
          </p:sp>
          <p:sp>
            <p:nvSpPr>
              <p:cNvPr name="TextBox 103" id="103"/>
              <p:cNvSpPr txBox="true"/>
              <p:nvPr/>
            </p:nvSpPr>
            <p:spPr>
              <a:xfrm>
                <a:off x="0" y="-19050"/>
                <a:ext cx="53880" cy="494552"/>
              </a:xfrm>
              <a:prstGeom prst="rect">
                <a:avLst/>
              </a:prstGeom>
            </p:spPr>
            <p:txBody>
              <a:bodyPr anchor="ctr" rtlCol="false" tIns="50800" lIns="50800" bIns="50800" rIns="50800"/>
              <a:lstStyle/>
              <a:p>
                <a:pPr algn="ctr">
                  <a:lnSpc>
                    <a:spcPts val="1950"/>
                  </a:lnSpc>
                </a:pPr>
              </a:p>
            </p:txBody>
          </p:sp>
        </p:grpSp>
        <p:sp>
          <p:nvSpPr>
            <p:cNvPr name="TextBox 104" id="104"/>
            <p:cNvSpPr txBox="true"/>
            <p:nvPr/>
          </p:nvSpPr>
          <p:spPr>
            <a:xfrm rot="0">
              <a:off x="19021331" y="15292985"/>
              <a:ext cx="761008"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COURSE</a:t>
              </a:r>
            </a:p>
          </p:txBody>
        </p:sp>
        <p:sp>
          <p:nvSpPr>
            <p:cNvPr name="TextBox 105" id="105"/>
            <p:cNvSpPr txBox="true"/>
            <p:nvPr/>
          </p:nvSpPr>
          <p:spPr>
            <a:xfrm rot="0">
              <a:off x="19496737" y="18163986"/>
              <a:ext cx="116383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REPUTATION</a:t>
              </a:r>
            </a:p>
          </p:txBody>
        </p:sp>
        <p:sp>
          <p:nvSpPr>
            <p:cNvPr name="TextBox 106" id="106"/>
            <p:cNvSpPr txBox="true"/>
            <p:nvPr/>
          </p:nvSpPr>
          <p:spPr>
            <a:xfrm rot="0">
              <a:off x="17065477" y="18376560"/>
              <a:ext cx="619522"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OTHER</a:t>
              </a:r>
            </a:p>
          </p:txBody>
        </p:sp>
        <p:sp>
          <p:nvSpPr>
            <p:cNvPr name="TextBox 107" id="107"/>
            <p:cNvSpPr txBox="true"/>
            <p:nvPr/>
          </p:nvSpPr>
          <p:spPr>
            <a:xfrm rot="0">
              <a:off x="16113286" y="16877082"/>
              <a:ext cx="5504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HOME</a:t>
              </a:r>
            </a:p>
          </p:txBody>
        </p:sp>
        <p:sp>
          <p:nvSpPr>
            <p:cNvPr name="TextBox 108" id="108"/>
            <p:cNvSpPr txBox="true"/>
            <p:nvPr/>
          </p:nvSpPr>
          <p:spPr>
            <a:xfrm rot="0">
              <a:off x="17625046" y="7332619"/>
              <a:ext cx="100608"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a:t>
              </a:r>
            </a:p>
          </p:txBody>
        </p:sp>
        <p:sp>
          <p:nvSpPr>
            <p:cNvPr name="TextBox 109" id="109"/>
            <p:cNvSpPr txBox="true"/>
            <p:nvPr/>
          </p:nvSpPr>
          <p:spPr>
            <a:xfrm rot="0">
              <a:off x="18698309" y="10319926"/>
              <a:ext cx="323022"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a:t>
              </a:r>
            </a:p>
          </p:txBody>
        </p:sp>
        <p:sp>
          <p:nvSpPr>
            <p:cNvPr name="TextBox 110" id="110"/>
            <p:cNvSpPr txBox="true"/>
            <p:nvPr/>
          </p:nvSpPr>
          <p:spPr>
            <a:xfrm rot="0">
              <a:off x="19875619" y="9312353"/>
              <a:ext cx="323022"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3</a:t>
              </a:r>
            </a:p>
          </p:txBody>
        </p:sp>
        <p:sp>
          <p:nvSpPr>
            <p:cNvPr name="TextBox 111" id="111"/>
            <p:cNvSpPr txBox="true"/>
            <p:nvPr/>
          </p:nvSpPr>
          <p:spPr>
            <a:xfrm rot="0">
              <a:off x="19943850" y="8855153"/>
              <a:ext cx="323022"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4</a:t>
              </a:r>
            </a:p>
          </p:txBody>
        </p:sp>
        <p:sp>
          <p:nvSpPr>
            <p:cNvPr name="TextBox 112" id="112"/>
            <p:cNvSpPr txBox="true"/>
            <p:nvPr/>
          </p:nvSpPr>
          <p:spPr>
            <a:xfrm rot="-5400000">
              <a:off x="22441706" y="9321878"/>
              <a:ext cx="100608"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a:t>
              </a:r>
            </a:p>
          </p:txBody>
        </p:sp>
        <p:sp>
          <p:nvSpPr>
            <p:cNvPr name="TextBox 113" id="113"/>
            <p:cNvSpPr txBox="true"/>
            <p:nvPr/>
          </p:nvSpPr>
          <p:spPr>
            <a:xfrm rot="-5400000">
              <a:off x="22441706" y="8633873"/>
              <a:ext cx="100608"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a:t>
              </a:r>
            </a:p>
          </p:txBody>
        </p:sp>
        <p:sp>
          <p:nvSpPr>
            <p:cNvPr name="TextBox 114" id="114"/>
            <p:cNvSpPr txBox="true"/>
            <p:nvPr/>
          </p:nvSpPr>
          <p:spPr>
            <a:xfrm rot="-5400000">
              <a:off x="22441706" y="7945867"/>
              <a:ext cx="100608"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3</a:t>
              </a:r>
            </a:p>
          </p:txBody>
        </p:sp>
        <p:sp>
          <p:nvSpPr>
            <p:cNvPr name="TextBox 115" id="115"/>
            <p:cNvSpPr txBox="true"/>
            <p:nvPr/>
          </p:nvSpPr>
          <p:spPr>
            <a:xfrm rot="-5400000">
              <a:off x="22441706" y="7257861"/>
              <a:ext cx="100608"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4</a:t>
              </a:r>
            </a:p>
          </p:txBody>
        </p:sp>
        <p:sp>
          <p:nvSpPr>
            <p:cNvPr name="TextBox 116" id="116"/>
            <p:cNvSpPr txBox="true"/>
            <p:nvPr/>
          </p:nvSpPr>
          <p:spPr>
            <a:xfrm rot="0">
              <a:off x="29413048" y="13927607"/>
              <a:ext cx="252809"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20</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075209" y="7295430"/>
            <a:ext cx="1727112" cy="1727112"/>
          </a:xfrm>
          <a:custGeom>
            <a:avLst/>
            <a:gdLst/>
            <a:ahLst/>
            <a:cxnLst/>
            <a:rect r="r" b="b" t="t" l="l"/>
            <a:pathLst>
              <a:path h="1727112" w="1727112">
                <a:moveTo>
                  <a:pt x="0" y="0"/>
                </a:moveTo>
                <a:lnTo>
                  <a:pt x="1727111" y="0"/>
                </a:lnTo>
                <a:lnTo>
                  <a:pt x="1727111" y="1727112"/>
                </a:lnTo>
                <a:lnTo>
                  <a:pt x="0" y="1727112"/>
                </a:lnTo>
                <a:lnTo>
                  <a:pt x="0" y="0"/>
                </a:lnTo>
                <a:close/>
              </a:path>
            </a:pathLst>
          </a:custGeom>
          <a:blipFill>
            <a:blip r:embed="rId2"/>
            <a:stretch>
              <a:fillRect l="0" t="0" r="0" b="0"/>
            </a:stretch>
          </a:blipFill>
        </p:spPr>
      </p:sp>
      <p:sp>
        <p:nvSpPr>
          <p:cNvPr name="Freeform 3" id="3"/>
          <p:cNvSpPr/>
          <p:nvPr/>
        </p:nvSpPr>
        <p:spPr>
          <a:xfrm flipH="false" flipV="false" rot="0">
            <a:off x="1028700" y="4485839"/>
            <a:ext cx="1727112" cy="1727112"/>
          </a:xfrm>
          <a:custGeom>
            <a:avLst/>
            <a:gdLst/>
            <a:ahLst/>
            <a:cxnLst/>
            <a:rect r="r" b="b" t="t" l="l"/>
            <a:pathLst>
              <a:path h="1727112" w="1727112">
                <a:moveTo>
                  <a:pt x="0" y="0"/>
                </a:moveTo>
                <a:lnTo>
                  <a:pt x="1727112" y="0"/>
                </a:lnTo>
                <a:lnTo>
                  <a:pt x="1727112" y="1727111"/>
                </a:lnTo>
                <a:lnTo>
                  <a:pt x="0" y="1727111"/>
                </a:lnTo>
                <a:lnTo>
                  <a:pt x="0" y="0"/>
                </a:lnTo>
                <a:close/>
              </a:path>
            </a:pathLst>
          </a:custGeom>
          <a:blipFill>
            <a:blip r:embed="rId3"/>
            <a:stretch>
              <a:fillRect l="0" t="0" r="0" b="0"/>
            </a:stretch>
          </a:blipFill>
        </p:spPr>
      </p:sp>
      <p:sp>
        <p:nvSpPr>
          <p:cNvPr name="TextBox 4" id="4"/>
          <p:cNvSpPr txBox="true"/>
          <p:nvPr/>
        </p:nvSpPr>
        <p:spPr>
          <a:xfrm rot="0">
            <a:off x="3340169" y="-142875"/>
            <a:ext cx="11607662" cy="1426492"/>
          </a:xfrm>
          <a:prstGeom prst="rect">
            <a:avLst/>
          </a:prstGeom>
        </p:spPr>
        <p:txBody>
          <a:bodyPr anchor="t" rtlCol="false" tIns="0" lIns="0" bIns="0" rIns="0">
            <a:spAutoFit/>
          </a:bodyPr>
          <a:lstStyle/>
          <a:p>
            <a:pPr algn="ctr" marL="0" indent="0" lvl="0">
              <a:lnSpc>
                <a:spcPts val="11636"/>
              </a:lnSpc>
              <a:spcBef>
                <a:spcPct val="0"/>
              </a:spcBef>
            </a:pPr>
            <a:r>
              <a:rPr lang="en-US" sz="8432" spc="826">
                <a:solidFill>
                  <a:srgbClr val="727171"/>
                </a:solidFill>
                <a:latin typeface="Oswald"/>
              </a:rPr>
              <a:t>FAMILY BACKGROUND</a:t>
            </a:r>
          </a:p>
        </p:txBody>
      </p:sp>
      <p:sp>
        <p:nvSpPr>
          <p:cNvPr name="Freeform 5" id="5"/>
          <p:cNvSpPr/>
          <p:nvPr/>
        </p:nvSpPr>
        <p:spPr>
          <a:xfrm flipH="false" flipV="false" rot="-10535386">
            <a:off x="15622388" y="-7563046"/>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060910" y="4575930"/>
            <a:ext cx="1659999" cy="1659999"/>
          </a:xfrm>
          <a:custGeom>
            <a:avLst/>
            <a:gdLst/>
            <a:ahLst/>
            <a:cxnLst/>
            <a:rect r="r" b="b" t="t" l="l"/>
            <a:pathLst>
              <a:path h="1659999" w="1659999">
                <a:moveTo>
                  <a:pt x="0" y="0"/>
                </a:moveTo>
                <a:lnTo>
                  <a:pt x="1659999" y="0"/>
                </a:lnTo>
                <a:lnTo>
                  <a:pt x="1659999" y="1660000"/>
                </a:lnTo>
                <a:lnTo>
                  <a:pt x="0" y="1660000"/>
                </a:lnTo>
                <a:lnTo>
                  <a:pt x="0" y="0"/>
                </a:lnTo>
                <a:close/>
              </a:path>
            </a:pathLst>
          </a:custGeom>
          <a:blipFill>
            <a:blip r:embed="rId6"/>
            <a:stretch>
              <a:fillRect l="0" t="0" r="0" b="0"/>
            </a:stretch>
          </a:blipFill>
        </p:spPr>
      </p:sp>
      <p:sp>
        <p:nvSpPr>
          <p:cNvPr name="Freeform 7" id="7"/>
          <p:cNvSpPr/>
          <p:nvPr/>
        </p:nvSpPr>
        <p:spPr>
          <a:xfrm flipH="false" flipV="false" rot="0">
            <a:off x="6978209" y="7419665"/>
            <a:ext cx="1857567" cy="1727112"/>
          </a:xfrm>
          <a:custGeom>
            <a:avLst/>
            <a:gdLst/>
            <a:ahLst/>
            <a:cxnLst/>
            <a:rect r="r" b="b" t="t" l="l"/>
            <a:pathLst>
              <a:path h="1727112" w="1857567">
                <a:moveTo>
                  <a:pt x="0" y="0"/>
                </a:moveTo>
                <a:lnTo>
                  <a:pt x="1857568" y="0"/>
                </a:lnTo>
                <a:lnTo>
                  <a:pt x="1857568" y="1727112"/>
                </a:lnTo>
                <a:lnTo>
                  <a:pt x="0" y="1727112"/>
                </a:lnTo>
                <a:lnTo>
                  <a:pt x="0" y="0"/>
                </a:lnTo>
                <a:close/>
              </a:path>
            </a:pathLst>
          </a:custGeom>
          <a:blipFill>
            <a:blip r:embed="rId7"/>
            <a:stretch>
              <a:fillRect l="-5057" t="-9361" r="-3034" b="-15969"/>
            </a:stretch>
          </a:blipFill>
        </p:spPr>
      </p:sp>
      <p:sp>
        <p:nvSpPr>
          <p:cNvPr name="Freeform 8" id="8"/>
          <p:cNvSpPr/>
          <p:nvPr/>
        </p:nvSpPr>
        <p:spPr>
          <a:xfrm flipH="false" flipV="false" rot="0">
            <a:off x="9124950" y="4549256"/>
            <a:ext cx="2110932" cy="1713348"/>
          </a:xfrm>
          <a:custGeom>
            <a:avLst/>
            <a:gdLst/>
            <a:ahLst/>
            <a:cxnLst/>
            <a:rect r="r" b="b" t="t" l="l"/>
            <a:pathLst>
              <a:path h="1713348" w="2110932">
                <a:moveTo>
                  <a:pt x="0" y="0"/>
                </a:moveTo>
                <a:lnTo>
                  <a:pt x="2110932" y="0"/>
                </a:lnTo>
                <a:lnTo>
                  <a:pt x="2110932" y="1713348"/>
                </a:lnTo>
                <a:lnTo>
                  <a:pt x="0" y="1713348"/>
                </a:lnTo>
                <a:lnTo>
                  <a:pt x="0" y="0"/>
                </a:lnTo>
                <a:close/>
              </a:path>
            </a:pathLst>
          </a:custGeom>
          <a:blipFill>
            <a:blip r:embed="rId8"/>
            <a:stretch>
              <a:fillRect l="-6201" t="0" r="-5637" b="0"/>
            </a:stretch>
          </a:blipFill>
        </p:spPr>
      </p:sp>
      <p:sp>
        <p:nvSpPr>
          <p:cNvPr name="Freeform 9" id="9"/>
          <p:cNvSpPr/>
          <p:nvPr/>
        </p:nvSpPr>
        <p:spPr>
          <a:xfrm flipH="false" flipV="false" rot="0">
            <a:off x="11506616" y="7571626"/>
            <a:ext cx="1684796" cy="1686674"/>
          </a:xfrm>
          <a:custGeom>
            <a:avLst/>
            <a:gdLst/>
            <a:ahLst/>
            <a:cxnLst/>
            <a:rect r="r" b="b" t="t" l="l"/>
            <a:pathLst>
              <a:path h="1686674" w="1684796">
                <a:moveTo>
                  <a:pt x="0" y="0"/>
                </a:moveTo>
                <a:lnTo>
                  <a:pt x="1684797" y="0"/>
                </a:lnTo>
                <a:lnTo>
                  <a:pt x="1684797" y="1686674"/>
                </a:lnTo>
                <a:lnTo>
                  <a:pt x="0" y="1686674"/>
                </a:lnTo>
                <a:lnTo>
                  <a:pt x="0" y="0"/>
                </a:lnTo>
                <a:close/>
              </a:path>
            </a:pathLst>
          </a:custGeom>
          <a:blipFill>
            <a:blip r:embed="rId9"/>
            <a:stretch>
              <a:fillRect l="-2601" t="-2879" r="-4949" b="-8857"/>
            </a:stretch>
          </a:blipFill>
        </p:spPr>
      </p:sp>
      <p:sp>
        <p:nvSpPr>
          <p:cNvPr name="Freeform 10" id="10"/>
          <p:cNvSpPr/>
          <p:nvPr/>
        </p:nvSpPr>
        <p:spPr>
          <a:xfrm flipH="false" flipV="false" rot="0">
            <a:off x="13685936" y="4687453"/>
            <a:ext cx="1689189" cy="1575151"/>
          </a:xfrm>
          <a:custGeom>
            <a:avLst/>
            <a:gdLst/>
            <a:ahLst/>
            <a:cxnLst/>
            <a:rect r="r" b="b" t="t" l="l"/>
            <a:pathLst>
              <a:path h="1575151" w="1689189">
                <a:moveTo>
                  <a:pt x="0" y="0"/>
                </a:moveTo>
                <a:lnTo>
                  <a:pt x="1689188" y="0"/>
                </a:lnTo>
                <a:lnTo>
                  <a:pt x="1689188" y="1575151"/>
                </a:lnTo>
                <a:lnTo>
                  <a:pt x="0" y="1575151"/>
                </a:lnTo>
                <a:lnTo>
                  <a:pt x="0" y="0"/>
                </a:lnTo>
                <a:close/>
              </a:path>
            </a:pathLst>
          </a:custGeom>
          <a:blipFill>
            <a:blip r:embed="rId10"/>
            <a:stretch>
              <a:fillRect l="0" t="0" r="0" b="0"/>
            </a:stretch>
          </a:blipFill>
        </p:spPr>
      </p:sp>
      <p:sp>
        <p:nvSpPr>
          <p:cNvPr name="Freeform 11" id="11"/>
          <p:cNvSpPr/>
          <p:nvPr/>
        </p:nvSpPr>
        <p:spPr>
          <a:xfrm flipH="false" flipV="false" rot="0">
            <a:off x="15807869" y="7753783"/>
            <a:ext cx="1322360" cy="1322360"/>
          </a:xfrm>
          <a:custGeom>
            <a:avLst/>
            <a:gdLst/>
            <a:ahLst/>
            <a:cxnLst/>
            <a:rect r="r" b="b" t="t" l="l"/>
            <a:pathLst>
              <a:path h="1322360" w="1322360">
                <a:moveTo>
                  <a:pt x="0" y="0"/>
                </a:moveTo>
                <a:lnTo>
                  <a:pt x="1322360" y="0"/>
                </a:lnTo>
                <a:lnTo>
                  <a:pt x="1322360" y="1322360"/>
                </a:lnTo>
                <a:lnTo>
                  <a:pt x="0" y="1322360"/>
                </a:lnTo>
                <a:lnTo>
                  <a:pt x="0" y="0"/>
                </a:lnTo>
                <a:close/>
              </a:path>
            </a:pathLst>
          </a:custGeom>
          <a:blipFill>
            <a:blip r:embed="rId11"/>
            <a:stretch>
              <a:fillRect l="0" t="0" r="0" b="0"/>
            </a:stretch>
          </a:blipFill>
        </p:spPr>
      </p:sp>
      <p:sp>
        <p:nvSpPr>
          <p:cNvPr name="TextBox 12" id="12"/>
          <p:cNvSpPr txBox="true"/>
          <p:nvPr/>
        </p:nvSpPr>
        <p:spPr>
          <a:xfrm rot="0">
            <a:off x="6784948" y="1562631"/>
            <a:ext cx="4721668" cy="661640"/>
          </a:xfrm>
          <a:prstGeom prst="rect">
            <a:avLst/>
          </a:prstGeom>
        </p:spPr>
        <p:txBody>
          <a:bodyPr anchor="t" rtlCol="false" tIns="0" lIns="0" bIns="0" rIns="0">
            <a:spAutoFit/>
          </a:bodyPr>
          <a:lstStyle/>
          <a:p>
            <a:pPr algn="ctr" marL="0" indent="0" lvl="0">
              <a:lnSpc>
                <a:spcPts val="5393"/>
              </a:lnSpc>
              <a:spcBef>
                <a:spcPct val="0"/>
              </a:spcBef>
            </a:pPr>
            <a:r>
              <a:rPr lang="en-US" sz="3908" spc="383">
                <a:solidFill>
                  <a:srgbClr val="727171"/>
                </a:solidFill>
                <a:latin typeface="Oswald"/>
              </a:rPr>
              <a:t>THE VARIABLES </a:t>
            </a:r>
          </a:p>
        </p:txBody>
      </p:sp>
      <p:sp>
        <p:nvSpPr>
          <p:cNvPr name="TextBox 13" id="13"/>
          <p:cNvSpPr txBox="true"/>
          <p:nvPr/>
        </p:nvSpPr>
        <p:spPr>
          <a:xfrm rot="0">
            <a:off x="4610231" y="2538597"/>
            <a:ext cx="9029439" cy="1169670"/>
          </a:xfrm>
          <a:prstGeom prst="rect">
            <a:avLst/>
          </a:prstGeom>
        </p:spPr>
        <p:txBody>
          <a:bodyPr anchor="t" rtlCol="false" tIns="0" lIns="0" bIns="0" rIns="0">
            <a:spAutoFit/>
          </a:bodyPr>
          <a:lstStyle/>
          <a:p>
            <a:pPr algn="ctr">
              <a:lnSpc>
                <a:spcPts val="3120"/>
              </a:lnSpc>
              <a:spcBef>
                <a:spcPct val="0"/>
              </a:spcBef>
            </a:pPr>
            <a:r>
              <a:rPr lang="en-US" sz="2400">
                <a:solidFill>
                  <a:srgbClr val="727171"/>
                </a:solidFill>
                <a:latin typeface="Oswald"/>
              </a:rPr>
              <a:t>The variables describe fundamental characteristics related to the family background. Family occupational status, the relationship with parents, family structure, and other factors related to the family unit are considered.</a:t>
            </a:r>
          </a:p>
        </p:txBody>
      </p:sp>
      <p:sp>
        <p:nvSpPr>
          <p:cNvPr name="TextBox 14" id="14"/>
          <p:cNvSpPr txBox="true"/>
          <p:nvPr/>
        </p:nvSpPr>
        <p:spPr>
          <a:xfrm rot="0">
            <a:off x="-468578" y="6174850"/>
            <a:ext cx="4721668" cy="385381"/>
          </a:xfrm>
          <a:prstGeom prst="rect">
            <a:avLst/>
          </a:prstGeom>
        </p:spPr>
        <p:txBody>
          <a:bodyPr anchor="t" rtlCol="false" tIns="0" lIns="0" bIns="0" rIns="0">
            <a:spAutoFit/>
          </a:bodyPr>
          <a:lstStyle/>
          <a:p>
            <a:pPr algn="ctr" marL="0" indent="0" lvl="0">
              <a:lnSpc>
                <a:spcPts val="3185"/>
              </a:lnSpc>
              <a:spcBef>
                <a:spcPct val="0"/>
              </a:spcBef>
            </a:pPr>
            <a:r>
              <a:rPr lang="en-US" sz="2308" spc="226">
                <a:solidFill>
                  <a:srgbClr val="727171"/>
                </a:solidFill>
                <a:latin typeface="Oswald"/>
              </a:rPr>
              <a:t>MJOB</a:t>
            </a:r>
          </a:p>
        </p:txBody>
      </p:sp>
      <p:sp>
        <p:nvSpPr>
          <p:cNvPr name="TextBox 15" id="15"/>
          <p:cNvSpPr txBox="true"/>
          <p:nvPr/>
        </p:nvSpPr>
        <p:spPr>
          <a:xfrm rot="0">
            <a:off x="1577931" y="9108677"/>
            <a:ext cx="4721668" cy="385381"/>
          </a:xfrm>
          <a:prstGeom prst="rect">
            <a:avLst/>
          </a:prstGeom>
        </p:spPr>
        <p:txBody>
          <a:bodyPr anchor="t" rtlCol="false" tIns="0" lIns="0" bIns="0" rIns="0">
            <a:spAutoFit/>
          </a:bodyPr>
          <a:lstStyle/>
          <a:p>
            <a:pPr algn="ctr" marL="0" indent="0" lvl="0">
              <a:lnSpc>
                <a:spcPts val="3185"/>
              </a:lnSpc>
              <a:spcBef>
                <a:spcPct val="0"/>
              </a:spcBef>
            </a:pPr>
            <a:r>
              <a:rPr lang="en-US" sz="2308" spc="226">
                <a:solidFill>
                  <a:srgbClr val="727171"/>
                </a:solidFill>
                <a:latin typeface="Oswald"/>
              </a:rPr>
              <a:t>FJOB</a:t>
            </a:r>
          </a:p>
        </p:txBody>
      </p:sp>
      <p:sp>
        <p:nvSpPr>
          <p:cNvPr name="TextBox 16" id="16"/>
          <p:cNvSpPr txBox="true"/>
          <p:nvPr/>
        </p:nvSpPr>
        <p:spPr>
          <a:xfrm rot="0">
            <a:off x="3530076" y="6197830"/>
            <a:ext cx="4721668" cy="385381"/>
          </a:xfrm>
          <a:prstGeom prst="rect">
            <a:avLst/>
          </a:prstGeom>
        </p:spPr>
        <p:txBody>
          <a:bodyPr anchor="t" rtlCol="false" tIns="0" lIns="0" bIns="0" rIns="0">
            <a:spAutoFit/>
          </a:bodyPr>
          <a:lstStyle/>
          <a:p>
            <a:pPr algn="ctr" marL="0" indent="0" lvl="0">
              <a:lnSpc>
                <a:spcPts val="3185"/>
              </a:lnSpc>
              <a:spcBef>
                <a:spcPct val="0"/>
              </a:spcBef>
            </a:pPr>
            <a:r>
              <a:rPr lang="en-US" sz="2308" spc="226">
                <a:solidFill>
                  <a:srgbClr val="727171"/>
                </a:solidFill>
                <a:latin typeface="Oswald"/>
              </a:rPr>
              <a:t>FAMSIZE</a:t>
            </a:r>
          </a:p>
        </p:txBody>
      </p:sp>
      <p:sp>
        <p:nvSpPr>
          <p:cNvPr name="TextBox 17" id="17"/>
          <p:cNvSpPr txBox="true"/>
          <p:nvPr/>
        </p:nvSpPr>
        <p:spPr>
          <a:xfrm rot="0">
            <a:off x="5546159" y="9108677"/>
            <a:ext cx="4721668" cy="385381"/>
          </a:xfrm>
          <a:prstGeom prst="rect">
            <a:avLst/>
          </a:prstGeom>
        </p:spPr>
        <p:txBody>
          <a:bodyPr anchor="t" rtlCol="false" tIns="0" lIns="0" bIns="0" rIns="0">
            <a:spAutoFit/>
          </a:bodyPr>
          <a:lstStyle/>
          <a:p>
            <a:pPr algn="ctr" marL="0" indent="0" lvl="0">
              <a:lnSpc>
                <a:spcPts val="3185"/>
              </a:lnSpc>
              <a:spcBef>
                <a:spcPct val="0"/>
              </a:spcBef>
            </a:pPr>
            <a:r>
              <a:rPr lang="en-US" sz="2308" spc="226">
                <a:solidFill>
                  <a:srgbClr val="727171"/>
                </a:solidFill>
                <a:latin typeface="Oswald"/>
              </a:rPr>
              <a:t>INTERNET</a:t>
            </a:r>
          </a:p>
        </p:txBody>
      </p:sp>
      <p:sp>
        <p:nvSpPr>
          <p:cNvPr name="TextBox 18" id="18"/>
          <p:cNvSpPr txBox="true"/>
          <p:nvPr/>
        </p:nvSpPr>
        <p:spPr>
          <a:xfrm rot="0">
            <a:off x="7840318" y="6224504"/>
            <a:ext cx="4721668" cy="385381"/>
          </a:xfrm>
          <a:prstGeom prst="rect">
            <a:avLst/>
          </a:prstGeom>
        </p:spPr>
        <p:txBody>
          <a:bodyPr anchor="t" rtlCol="false" tIns="0" lIns="0" bIns="0" rIns="0">
            <a:spAutoFit/>
          </a:bodyPr>
          <a:lstStyle/>
          <a:p>
            <a:pPr algn="ctr" marL="0" indent="0" lvl="0">
              <a:lnSpc>
                <a:spcPts val="3185"/>
              </a:lnSpc>
              <a:spcBef>
                <a:spcPct val="0"/>
              </a:spcBef>
            </a:pPr>
            <a:r>
              <a:rPr lang="en-US" sz="2308" spc="226">
                <a:solidFill>
                  <a:srgbClr val="727171"/>
                </a:solidFill>
                <a:latin typeface="Oswald"/>
              </a:rPr>
              <a:t>MEDU/FEDU</a:t>
            </a:r>
          </a:p>
        </p:txBody>
      </p:sp>
      <p:sp>
        <p:nvSpPr>
          <p:cNvPr name="TextBox 19" id="19"/>
          <p:cNvSpPr txBox="true"/>
          <p:nvPr/>
        </p:nvSpPr>
        <p:spPr>
          <a:xfrm rot="0">
            <a:off x="10105902" y="9220200"/>
            <a:ext cx="4721668" cy="385381"/>
          </a:xfrm>
          <a:prstGeom prst="rect">
            <a:avLst/>
          </a:prstGeom>
        </p:spPr>
        <p:txBody>
          <a:bodyPr anchor="t" rtlCol="false" tIns="0" lIns="0" bIns="0" rIns="0">
            <a:spAutoFit/>
          </a:bodyPr>
          <a:lstStyle/>
          <a:p>
            <a:pPr algn="ctr" marL="0" indent="0" lvl="0">
              <a:lnSpc>
                <a:spcPts val="3185"/>
              </a:lnSpc>
              <a:spcBef>
                <a:spcPct val="0"/>
              </a:spcBef>
            </a:pPr>
            <a:r>
              <a:rPr lang="en-US" sz="2308" spc="226">
                <a:solidFill>
                  <a:srgbClr val="727171"/>
                </a:solidFill>
                <a:latin typeface="Oswald"/>
              </a:rPr>
              <a:t>FAMREL</a:t>
            </a:r>
          </a:p>
        </p:txBody>
      </p:sp>
      <p:sp>
        <p:nvSpPr>
          <p:cNvPr name="TextBox 20" id="20"/>
          <p:cNvSpPr txBox="true"/>
          <p:nvPr/>
        </p:nvSpPr>
        <p:spPr>
          <a:xfrm rot="0">
            <a:off x="12169696" y="6197830"/>
            <a:ext cx="4721668" cy="385381"/>
          </a:xfrm>
          <a:prstGeom prst="rect">
            <a:avLst/>
          </a:prstGeom>
        </p:spPr>
        <p:txBody>
          <a:bodyPr anchor="t" rtlCol="false" tIns="0" lIns="0" bIns="0" rIns="0">
            <a:spAutoFit/>
          </a:bodyPr>
          <a:lstStyle/>
          <a:p>
            <a:pPr algn="ctr" marL="0" indent="0" lvl="0">
              <a:lnSpc>
                <a:spcPts val="3185"/>
              </a:lnSpc>
              <a:spcBef>
                <a:spcPct val="0"/>
              </a:spcBef>
            </a:pPr>
            <a:r>
              <a:rPr lang="en-US" sz="2308" spc="226">
                <a:solidFill>
                  <a:srgbClr val="727171"/>
                </a:solidFill>
                <a:latin typeface="Oswald"/>
              </a:rPr>
              <a:t>FAMSUP</a:t>
            </a:r>
          </a:p>
        </p:txBody>
      </p:sp>
      <p:sp>
        <p:nvSpPr>
          <p:cNvPr name="TextBox 21" id="21"/>
          <p:cNvSpPr txBox="true"/>
          <p:nvPr/>
        </p:nvSpPr>
        <p:spPr>
          <a:xfrm rot="0">
            <a:off x="14108215" y="9220200"/>
            <a:ext cx="4721668" cy="385381"/>
          </a:xfrm>
          <a:prstGeom prst="rect">
            <a:avLst/>
          </a:prstGeom>
        </p:spPr>
        <p:txBody>
          <a:bodyPr anchor="t" rtlCol="false" tIns="0" lIns="0" bIns="0" rIns="0">
            <a:spAutoFit/>
          </a:bodyPr>
          <a:lstStyle/>
          <a:p>
            <a:pPr algn="ctr" marL="0" indent="0" lvl="0">
              <a:lnSpc>
                <a:spcPts val="3185"/>
              </a:lnSpc>
              <a:spcBef>
                <a:spcPct val="0"/>
              </a:spcBef>
            </a:pPr>
            <a:r>
              <a:rPr lang="en-US" sz="2308" spc="226">
                <a:solidFill>
                  <a:srgbClr val="727171"/>
                </a:solidFill>
                <a:latin typeface="Oswald"/>
              </a:rPr>
              <a:t>ADDRESS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2385" y="1028700"/>
            <a:ext cx="9388626" cy="5014615"/>
            <a:chOff x="0" y="0"/>
            <a:chExt cx="12518168" cy="6686153"/>
          </a:xfrm>
        </p:grpSpPr>
        <p:sp>
          <p:nvSpPr>
            <p:cNvPr name="Freeform 3" id="3"/>
            <p:cNvSpPr/>
            <p:nvPr/>
          </p:nvSpPr>
          <p:spPr>
            <a:xfrm flipH="false" flipV="false" rot="0">
              <a:off x="0" y="337521"/>
              <a:ext cx="12518168" cy="6348633"/>
            </a:xfrm>
            <a:custGeom>
              <a:avLst/>
              <a:gdLst/>
              <a:ahLst/>
              <a:cxnLst/>
              <a:rect r="r" b="b" t="t" l="l"/>
              <a:pathLst>
                <a:path h="6348633" w="12518168">
                  <a:moveTo>
                    <a:pt x="0" y="0"/>
                  </a:moveTo>
                  <a:lnTo>
                    <a:pt x="12518168" y="0"/>
                  </a:lnTo>
                  <a:lnTo>
                    <a:pt x="12518168" y="6348632"/>
                  </a:lnTo>
                  <a:lnTo>
                    <a:pt x="0" y="6348632"/>
                  </a:lnTo>
                  <a:lnTo>
                    <a:pt x="0" y="0"/>
                  </a:lnTo>
                  <a:close/>
                </a:path>
              </a:pathLst>
            </a:custGeom>
            <a:blipFill>
              <a:blip r:embed="rId2"/>
              <a:stretch>
                <a:fillRect l="0" t="-2433" r="-3195" b="0"/>
              </a:stretch>
            </a:blipFill>
          </p:spPr>
        </p:sp>
        <p:grpSp>
          <p:nvGrpSpPr>
            <p:cNvPr name="Group 4" id="4"/>
            <p:cNvGrpSpPr/>
            <p:nvPr/>
          </p:nvGrpSpPr>
          <p:grpSpPr>
            <a:xfrm rot="0">
              <a:off x="471223" y="1152789"/>
              <a:ext cx="298839" cy="4322207"/>
              <a:chOff x="0" y="0"/>
              <a:chExt cx="68360" cy="988712"/>
            </a:xfrm>
          </p:grpSpPr>
          <p:sp>
            <p:nvSpPr>
              <p:cNvPr name="Freeform 5" id="5"/>
              <p:cNvSpPr/>
              <p:nvPr/>
            </p:nvSpPr>
            <p:spPr>
              <a:xfrm flipH="false" flipV="false" rot="0">
                <a:off x="0" y="0"/>
                <a:ext cx="68360" cy="988712"/>
              </a:xfrm>
              <a:custGeom>
                <a:avLst/>
                <a:gdLst/>
                <a:ahLst/>
                <a:cxnLst/>
                <a:rect r="r" b="b" t="t" l="l"/>
                <a:pathLst>
                  <a:path h="988712" w="68360">
                    <a:moveTo>
                      <a:pt x="0" y="0"/>
                    </a:moveTo>
                    <a:lnTo>
                      <a:pt x="68360" y="0"/>
                    </a:lnTo>
                    <a:lnTo>
                      <a:pt x="68360" y="988712"/>
                    </a:lnTo>
                    <a:lnTo>
                      <a:pt x="0" y="988712"/>
                    </a:lnTo>
                    <a:close/>
                  </a:path>
                </a:pathLst>
              </a:custGeom>
              <a:solidFill>
                <a:srgbClr val="FFFFFF"/>
              </a:solidFill>
            </p:spPr>
          </p:sp>
          <p:sp>
            <p:nvSpPr>
              <p:cNvPr name="TextBox 6" id="6"/>
              <p:cNvSpPr txBox="true"/>
              <p:nvPr/>
            </p:nvSpPr>
            <p:spPr>
              <a:xfrm>
                <a:off x="0" y="-19050"/>
                <a:ext cx="68360" cy="1007762"/>
              </a:xfrm>
              <a:prstGeom prst="rect">
                <a:avLst/>
              </a:prstGeom>
            </p:spPr>
            <p:txBody>
              <a:bodyPr anchor="ctr" rtlCol="false" tIns="49897" lIns="49897" bIns="49897" rIns="49897"/>
              <a:lstStyle/>
              <a:p>
                <a:pPr algn="ctr">
                  <a:lnSpc>
                    <a:spcPts val="1949"/>
                  </a:lnSpc>
                </a:pPr>
              </a:p>
            </p:txBody>
          </p:sp>
        </p:grpSp>
        <p:grpSp>
          <p:nvGrpSpPr>
            <p:cNvPr name="Group 7" id="7"/>
            <p:cNvGrpSpPr/>
            <p:nvPr/>
          </p:nvGrpSpPr>
          <p:grpSpPr>
            <a:xfrm rot="0">
              <a:off x="1775195" y="5701958"/>
              <a:ext cx="9939318" cy="376854"/>
              <a:chOff x="0" y="0"/>
              <a:chExt cx="2273636" cy="86206"/>
            </a:xfrm>
          </p:grpSpPr>
          <p:sp>
            <p:nvSpPr>
              <p:cNvPr name="Freeform 8" id="8"/>
              <p:cNvSpPr/>
              <p:nvPr/>
            </p:nvSpPr>
            <p:spPr>
              <a:xfrm flipH="false" flipV="false" rot="0">
                <a:off x="0" y="0"/>
                <a:ext cx="2273636" cy="86206"/>
              </a:xfrm>
              <a:custGeom>
                <a:avLst/>
                <a:gdLst/>
                <a:ahLst/>
                <a:cxnLst/>
                <a:rect r="r" b="b" t="t" l="l"/>
                <a:pathLst>
                  <a:path h="86206" w="2273636">
                    <a:moveTo>
                      <a:pt x="0" y="0"/>
                    </a:moveTo>
                    <a:lnTo>
                      <a:pt x="2273636" y="0"/>
                    </a:lnTo>
                    <a:lnTo>
                      <a:pt x="2273636" y="86206"/>
                    </a:lnTo>
                    <a:lnTo>
                      <a:pt x="0" y="86206"/>
                    </a:lnTo>
                    <a:close/>
                  </a:path>
                </a:pathLst>
              </a:custGeom>
              <a:solidFill>
                <a:srgbClr val="FFFFFF"/>
              </a:solidFill>
            </p:spPr>
          </p:sp>
          <p:sp>
            <p:nvSpPr>
              <p:cNvPr name="TextBox 9" id="9"/>
              <p:cNvSpPr txBox="true"/>
              <p:nvPr/>
            </p:nvSpPr>
            <p:spPr>
              <a:xfrm>
                <a:off x="0" y="-19050"/>
                <a:ext cx="2273636" cy="105256"/>
              </a:xfrm>
              <a:prstGeom prst="rect">
                <a:avLst/>
              </a:prstGeom>
            </p:spPr>
            <p:txBody>
              <a:bodyPr anchor="ctr" rtlCol="false" tIns="49897" lIns="49897" bIns="49897" rIns="49897"/>
              <a:lstStyle/>
              <a:p>
                <a:pPr algn="ctr">
                  <a:lnSpc>
                    <a:spcPts val="1949"/>
                  </a:lnSpc>
                </a:pPr>
              </a:p>
            </p:txBody>
          </p:sp>
        </p:grpSp>
        <p:grpSp>
          <p:nvGrpSpPr>
            <p:cNvPr name="Group 10" id="10"/>
            <p:cNvGrpSpPr/>
            <p:nvPr/>
          </p:nvGrpSpPr>
          <p:grpSpPr>
            <a:xfrm rot="0">
              <a:off x="0" y="2148761"/>
              <a:ext cx="298839" cy="3553197"/>
              <a:chOff x="0" y="0"/>
              <a:chExt cx="68360" cy="812800"/>
            </a:xfrm>
          </p:grpSpPr>
          <p:sp>
            <p:nvSpPr>
              <p:cNvPr name="Freeform 11" id="11"/>
              <p:cNvSpPr/>
              <p:nvPr/>
            </p:nvSpPr>
            <p:spPr>
              <a:xfrm flipH="false" flipV="false" rot="0">
                <a:off x="0" y="0"/>
                <a:ext cx="68360" cy="812800"/>
              </a:xfrm>
              <a:custGeom>
                <a:avLst/>
                <a:gdLst/>
                <a:ahLst/>
                <a:cxnLst/>
                <a:rect r="r" b="b" t="t" l="l"/>
                <a:pathLst>
                  <a:path h="812800" w="68360">
                    <a:moveTo>
                      <a:pt x="0" y="0"/>
                    </a:moveTo>
                    <a:lnTo>
                      <a:pt x="68360" y="0"/>
                    </a:lnTo>
                    <a:lnTo>
                      <a:pt x="68360" y="812800"/>
                    </a:lnTo>
                    <a:lnTo>
                      <a:pt x="0" y="812800"/>
                    </a:lnTo>
                    <a:close/>
                  </a:path>
                </a:pathLst>
              </a:custGeom>
              <a:solidFill>
                <a:srgbClr val="FFFFFF"/>
              </a:solidFill>
            </p:spPr>
          </p:sp>
          <p:sp>
            <p:nvSpPr>
              <p:cNvPr name="TextBox 12" id="12"/>
              <p:cNvSpPr txBox="true"/>
              <p:nvPr/>
            </p:nvSpPr>
            <p:spPr>
              <a:xfrm>
                <a:off x="0" y="-19050"/>
                <a:ext cx="68360" cy="831850"/>
              </a:xfrm>
              <a:prstGeom prst="rect">
                <a:avLst/>
              </a:prstGeom>
            </p:spPr>
            <p:txBody>
              <a:bodyPr anchor="ctr" rtlCol="false" tIns="49897" lIns="49897" bIns="49897" rIns="49897"/>
              <a:lstStyle/>
              <a:p>
                <a:pPr algn="ctr">
                  <a:lnSpc>
                    <a:spcPts val="1949"/>
                  </a:lnSpc>
                </a:pPr>
              </a:p>
            </p:txBody>
          </p:sp>
        </p:grpSp>
        <p:grpSp>
          <p:nvGrpSpPr>
            <p:cNvPr name="Group 13" id="13"/>
            <p:cNvGrpSpPr/>
            <p:nvPr/>
          </p:nvGrpSpPr>
          <p:grpSpPr>
            <a:xfrm rot="0">
              <a:off x="4842245" y="6078813"/>
              <a:ext cx="3553197" cy="376854"/>
              <a:chOff x="0" y="0"/>
              <a:chExt cx="812800" cy="86206"/>
            </a:xfrm>
          </p:grpSpPr>
          <p:sp>
            <p:nvSpPr>
              <p:cNvPr name="Freeform 14" id="14"/>
              <p:cNvSpPr/>
              <p:nvPr/>
            </p:nvSpPr>
            <p:spPr>
              <a:xfrm flipH="false" flipV="false" rot="0">
                <a:off x="0" y="0"/>
                <a:ext cx="812800" cy="86206"/>
              </a:xfrm>
              <a:custGeom>
                <a:avLst/>
                <a:gdLst/>
                <a:ahLst/>
                <a:cxnLst/>
                <a:rect r="r" b="b" t="t" l="l"/>
                <a:pathLst>
                  <a:path h="86206" w="812800">
                    <a:moveTo>
                      <a:pt x="0" y="0"/>
                    </a:moveTo>
                    <a:lnTo>
                      <a:pt x="812800" y="0"/>
                    </a:lnTo>
                    <a:lnTo>
                      <a:pt x="812800" y="86206"/>
                    </a:lnTo>
                    <a:lnTo>
                      <a:pt x="0" y="86206"/>
                    </a:lnTo>
                    <a:close/>
                  </a:path>
                </a:pathLst>
              </a:custGeom>
              <a:solidFill>
                <a:srgbClr val="FFFFFF"/>
              </a:solidFill>
            </p:spPr>
          </p:sp>
          <p:sp>
            <p:nvSpPr>
              <p:cNvPr name="TextBox 15" id="15"/>
              <p:cNvSpPr txBox="true"/>
              <p:nvPr/>
            </p:nvSpPr>
            <p:spPr>
              <a:xfrm>
                <a:off x="0" y="-19050"/>
                <a:ext cx="812800" cy="105256"/>
              </a:xfrm>
              <a:prstGeom prst="rect">
                <a:avLst/>
              </a:prstGeom>
            </p:spPr>
            <p:txBody>
              <a:bodyPr anchor="ctr" rtlCol="false" tIns="49897" lIns="49897" bIns="49897" rIns="49897"/>
              <a:lstStyle/>
              <a:p>
                <a:pPr algn="ctr">
                  <a:lnSpc>
                    <a:spcPts val="1949"/>
                  </a:lnSpc>
                </a:pPr>
              </a:p>
            </p:txBody>
          </p:sp>
        </p:grpSp>
        <p:sp>
          <p:nvSpPr>
            <p:cNvPr name="TextBox 16" id="16"/>
            <p:cNvSpPr txBox="true"/>
            <p:nvPr/>
          </p:nvSpPr>
          <p:spPr>
            <a:xfrm rot="-5400000">
              <a:off x="576982" y="5142650"/>
              <a:ext cx="113436" cy="272725"/>
            </a:xfrm>
            <a:prstGeom prst="rect">
              <a:avLst/>
            </a:prstGeom>
          </p:spPr>
          <p:txBody>
            <a:bodyPr anchor="t" rtlCol="false" tIns="0" lIns="0" bIns="0" rIns="0">
              <a:spAutoFit/>
            </a:bodyPr>
            <a:lstStyle/>
            <a:p>
              <a:pPr algn="ctr">
                <a:lnSpc>
                  <a:spcPts val="1683"/>
                </a:lnSpc>
                <a:spcBef>
                  <a:spcPct val="0"/>
                </a:spcBef>
              </a:pPr>
              <a:r>
                <a:rPr lang="en-US" sz="1295">
                  <a:solidFill>
                    <a:srgbClr val="000000"/>
                  </a:solidFill>
                  <a:latin typeface="Oswald"/>
                </a:rPr>
                <a:t>0</a:t>
              </a:r>
            </a:p>
          </p:txBody>
        </p:sp>
        <p:sp>
          <p:nvSpPr>
            <p:cNvPr name="TextBox 17" id="17"/>
            <p:cNvSpPr txBox="true"/>
            <p:nvPr/>
          </p:nvSpPr>
          <p:spPr>
            <a:xfrm rot="-5400000">
              <a:off x="576982" y="4170175"/>
              <a:ext cx="113436" cy="272725"/>
            </a:xfrm>
            <a:prstGeom prst="rect">
              <a:avLst/>
            </a:prstGeom>
          </p:spPr>
          <p:txBody>
            <a:bodyPr anchor="t" rtlCol="false" tIns="0" lIns="0" bIns="0" rIns="0">
              <a:spAutoFit/>
            </a:bodyPr>
            <a:lstStyle/>
            <a:p>
              <a:pPr algn="ctr">
                <a:lnSpc>
                  <a:spcPts val="1683"/>
                </a:lnSpc>
                <a:spcBef>
                  <a:spcPct val="0"/>
                </a:spcBef>
              </a:pPr>
              <a:r>
                <a:rPr lang="en-US" sz="1295">
                  <a:solidFill>
                    <a:srgbClr val="000000"/>
                  </a:solidFill>
                  <a:latin typeface="Oswald"/>
                </a:rPr>
                <a:t>5</a:t>
              </a:r>
            </a:p>
          </p:txBody>
        </p:sp>
        <p:sp>
          <p:nvSpPr>
            <p:cNvPr name="TextBox 18" id="18"/>
            <p:cNvSpPr txBox="true"/>
            <p:nvPr/>
          </p:nvSpPr>
          <p:spPr>
            <a:xfrm rot="-5400000">
              <a:off x="532402" y="3153120"/>
              <a:ext cx="202597" cy="272725"/>
            </a:xfrm>
            <a:prstGeom prst="rect">
              <a:avLst/>
            </a:prstGeom>
          </p:spPr>
          <p:txBody>
            <a:bodyPr anchor="t" rtlCol="false" tIns="0" lIns="0" bIns="0" rIns="0">
              <a:spAutoFit/>
            </a:bodyPr>
            <a:lstStyle/>
            <a:p>
              <a:pPr algn="ctr">
                <a:lnSpc>
                  <a:spcPts val="1683"/>
                </a:lnSpc>
                <a:spcBef>
                  <a:spcPct val="0"/>
                </a:spcBef>
              </a:pPr>
              <a:r>
                <a:rPr lang="en-US" sz="1295">
                  <a:solidFill>
                    <a:srgbClr val="000000"/>
                  </a:solidFill>
                  <a:latin typeface="Oswald"/>
                </a:rPr>
                <a:t>10</a:t>
              </a:r>
            </a:p>
          </p:txBody>
        </p:sp>
        <p:sp>
          <p:nvSpPr>
            <p:cNvPr name="TextBox 19" id="19"/>
            <p:cNvSpPr txBox="true"/>
            <p:nvPr/>
          </p:nvSpPr>
          <p:spPr>
            <a:xfrm rot="-5400000">
              <a:off x="537974" y="2186218"/>
              <a:ext cx="191452" cy="272725"/>
            </a:xfrm>
            <a:prstGeom prst="rect">
              <a:avLst/>
            </a:prstGeom>
          </p:spPr>
          <p:txBody>
            <a:bodyPr anchor="t" rtlCol="false" tIns="0" lIns="0" bIns="0" rIns="0">
              <a:spAutoFit/>
            </a:bodyPr>
            <a:lstStyle/>
            <a:p>
              <a:pPr algn="ctr">
                <a:lnSpc>
                  <a:spcPts val="1683"/>
                </a:lnSpc>
                <a:spcBef>
                  <a:spcPct val="0"/>
                </a:spcBef>
              </a:pPr>
              <a:r>
                <a:rPr lang="en-US" sz="1295">
                  <a:solidFill>
                    <a:srgbClr val="000000"/>
                  </a:solidFill>
                  <a:latin typeface="Oswald"/>
                </a:rPr>
                <a:t>15</a:t>
              </a:r>
            </a:p>
          </p:txBody>
        </p:sp>
        <p:sp>
          <p:nvSpPr>
            <p:cNvPr name="TextBox 20" id="20"/>
            <p:cNvSpPr txBox="true"/>
            <p:nvPr/>
          </p:nvSpPr>
          <p:spPr>
            <a:xfrm rot="-5400000">
              <a:off x="487178" y="1162948"/>
              <a:ext cx="293042" cy="272725"/>
            </a:xfrm>
            <a:prstGeom prst="rect">
              <a:avLst/>
            </a:prstGeom>
          </p:spPr>
          <p:txBody>
            <a:bodyPr anchor="t" rtlCol="false" tIns="0" lIns="0" bIns="0" rIns="0">
              <a:spAutoFit/>
            </a:bodyPr>
            <a:lstStyle/>
            <a:p>
              <a:pPr algn="ctr">
                <a:lnSpc>
                  <a:spcPts val="1683"/>
                </a:lnSpc>
                <a:spcBef>
                  <a:spcPct val="0"/>
                </a:spcBef>
              </a:pPr>
              <a:r>
                <a:rPr lang="en-US" sz="1295">
                  <a:solidFill>
                    <a:srgbClr val="000000"/>
                  </a:solidFill>
                  <a:latin typeface="Oswald"/>
                </a:rPr>
                <a:t>20</a:t>
              </a:r>
            </a:p>
          </p:txBody>
        </p:sp>
        <p:sp>
          <p:nvSpPr>
            <p:cNvPr name="TextBox 21" id="21"/>
            <p:cNvSpPr txBox="true"/>
            <p:nvPr/>
          </p:nvSpPr>
          <p:spPr>
            <a:xfrm rot="0">
              <a:off x="1949622" y="5617661"/>
              <a:ext cx="259087" cy="272725"/>
            </a:xfrm>
            <a:prstGeom prst="rect">
              <a:avLst/>
            </a:prstGeom>
          </p:spPr>
          <p:txBody>
            <a:bodyPr anchor="t" rtlCol="false" tIns="0" lIns="0" bIns="0" rIns="0">
              <a:spAutoFit/>
            </a:bodyPr>
            <a:lstStyle/>
            <a:p>
              <a:pPr algn="ctr">
                <a:lnSpc>
                  <a:spcPts val="1683"/>
                </a:lnSpc>
                <a:spcBef>
                  <a:spcPct val="0"/>
                </a:spcBef>
              </a:pPr>
              <a:r>
                <a:rPr lang="en-US" sz="1295">
                  <a:solidFill>
                    <a:srgbClr val="000000"/>
                  </a:solidFill>
                  <a:latin typeface="Oswald"/>
                </a:rPr>
                <a:t>0.5</a:t>
              </a:r>
            </a:p>
          </p:txBody>
        </p:sp>
        <p:sp>
          <p:nvSpPr>
            <p:cNvPr name="TextBox 22" id="22"/>
            <p:cNvSpPr txBox="true"/>
            <p:nvPr/>
          </p:nvSpPr>
          <p:spPr>
            <a:xfrm rot="0">
              <a:off x="3359135" y="5617661"/>
              <a:ext cx="86876" cy="272725"/>
            </a:xfrm>
            <a:prstGeom prst="rect">
              <a:avLst/>
            </a:prstGeom>
          </p:spPr>
          <p:txBody>
            <a:bodyPr anchor="t" rtlCol="false" tIns="0" lIns="0" bIns="0" rIns="0">
              <a:spAutoFit/>
            </a:bodyPr>
            <a:lstStyle/>
            <a:p>
              <a:pPr algn="ctr">
                <a:lnSpc>
                  <a:spcPts val="1683"/>
                </a:lnSpc>
                <a:spcBef>
                  <a:spcPct val="0"/>
                </a:spcBef>
              </a:pPr>
              <a:r>
                <a:rPr lang="en-US" sz="1295">
                  <a:solidFill>
                    <a:srgbClr val="000000"/>
                  </a:solidFill>
                  <a:latin typeface="Oswald"/>
                </a:rPr>
                <a:t>1</a:t>
              </a:r>
            </a:p>
          </p:txBody>
        </p:sp>
        <p:sp>
          <p:nvSpPr>
            <p:cNvPr name="TextBox 23" id="23"/>
            <p:cNvSpPr txBox="true"/>
            <p:nvPr/>
          </p:nvSpPr>
          <p:spPr>
            <a:xfrm rot="0">
              <a:off x="4609718" y="5617661"/>
              <a:ext cx="232527" cy="272725"/>
            </a:xfrm>
            <a:prstGeom prst="rect">
              <a:avLst/>
            </a:prstGeom>
          </p:spPr>
          <p:txBody>
            <a:bodyPr anchor="t" rtlCol="false" tIns="0" lIns="0" bIns="0" rIns="0">
              <a:spAutoFit/>
            </a:bodyPr>
            <a:lstStyle/>
            <a:p>
              <a:pPr algn="ctr">
                <a:lnSpc>
                  <a:spcPts val="1683"/>
                </a:lnSpc>
                <a:spcBef>
                  <a:spcPct val="0"/>
                </a:spcBef>
              </a:pPr>
              <a:r>
                <a:rPr lang="en-US" sz="1295">
                  <a:solidFill>
                    <a:srgbClr val="000000"/>
                  </a:solidFill>
                  <a:latin typeface="Oswald"/>
                </a:rPr>
                <a:t>1.5</a:t>
              </a:r>
            </a:p>
          </p:txBody>
        </p:sp>
        <p:sp>
          <p:nvSpPr>
            <p:cNvPr name="TextBox 24" id="24"/>
            <p:cNvSpPr txBox="true"/>
            <p:nvPr/>
          </p:nvSpPr>
          <p:spPr>
            <a:xfrm rot="0">
              <a:off x="5996955" y="5617661"/>
              <a:ext cx="104869" cy="272725"/>
            </a:xfrm>
            <a:prstGeom prst="rect">
              <a:avLst/>
            </a:prstGeom>
          </p:spPr>
          <p:txBody>
            <a:bodyPr anchor="t" rtlCol="false" tIns="0" lIns="0" bIns="0" rIns="0">
              <a:spAutoFit/>
            </a:bodyPr>
            <a:lstStyle/>
            <a:p>
              <a:pPr algn="ctr">
                <a:lnSpc>
                  <a:spcPts val="1683"/>
                </a:lnSpc>
                <a:spcBef>
                  <a:spcPct val="0"/>
                </a:spcBef>
              </a:pPr>
              <a:r>
                <a:rPr lang="en-US" sz="1295">
                  <a:solidFill>
                    <a:srgbClr val="000000"/>
                  </a:solidFill>
                  <a:latin typeface="Oswald"/>
                </a:rPr>
                <a:t>2</a:t>
              </a:r>
            </a:p>
          </p:txBody>
        </p:sp>
        <p:sp>
          <p:nvSpPr>
            <p:cNvPr name="TextBox 25" id="25"/>
            <p:cNvSpPr txBox="true"/>
            <p:nvPr/>
          </p:nvSpPr>
          <p:spPr>
            <a:xfrm rot="0">
              <a:off x="7247538" y="5617661"/>
              <a:ext cx="250520" cy="272725"/>
            </a:xfrm>
            <a:prstGeom prst="rect">
              <a:avLst/>
            </a:prstGeom>
          </p:spPr>
          <p:txBody>
            <a:bodyPr anchor="t" rtlCol="false" tIns="0" lIns="0" bIns="0" rIns="0">
              <a:spAutoFit/>
            </a:bodyPr>
            <a:lstStyle/>
            <a:p>
              <a:pPr algn="ctr">
                <a:lnSpc>
                  <a:spcPts val="1683"/>
                </a:lnSpc>
                <a:spcBef>
                  <a:spcPct val="0"/>
                </a:spcBef>
              </a:pPr>
              <a:r>
                <a:rPr lang="en-US" sz="1295">
                  <a:solidFill>
                    <a:srgbClr val="000000"/>
                  </a:solidFill>
                  <a:latin typeface="Oswald"/>
                </a:rPr>
                <a:t>2.5</a:t>
              </a:r>
            </a:p>
          </p:txBody>
        </p:sp>
        <p:sp>
          <p:nvSpPr>
            <p:cNvPr name="TextBox 26" id="26"/>
            <p:cNvSpPr txBox="true"/>
            <p:nvPr/>
          </p:nvSpPr>
          <p:spPr>
            <a:xfrm rot="0">
              <a:off x="8643857" y="5617661"/>
              <a:ext cx="104697" cy="272725"/>
            </a:xfrm>
            <a:prstGeom prst="rect">
              <a:avLst/>
            </a:prstGeom>
          </p:spPr>
          <p:txBody>
            <a:bodyPr anchor="t" rtlCol="false" tIns="0" lIns="0" bIns="0" rIns="0">
              <a:spAutoFit/>
            </a:bodyPr>
            <a:lstStyle/>
            <a:p>
              <a:pPr algn="ctr">
                <a:lnSpc>
                  <a:spcPts val="1683"/>
                </a:lnSpc>
                <a:spcBef>
                  <a:spcPct val="0"/>
                </a:spcBef>
              </a:pPr>
              <a:r>
                <a:rPr lang="en-US" sz="1295">
                  <a:solidFill>
                    <a:srgbClr val="000000"/>
                  </a:solidFill>
                  <a:latin typeface="Oswald"/>
                </a:rPr>
                <a:t>3</a:t>
              </a:r>
            </a:p>
          </p:txBody>
        </p:sp>
        <p:sp>
          <p:nvSpPr>
            <p:cNvPr name="TextBox 27" id="27"/>
            <p:cNvSpPr txBox="true"/>
            <p:nvPr/>
          </p:nvSpPr>
          <p:spPr>
            <a:xfrm rot="0">
              <a:off x="9894439" y="5617661"/>
              <a:ext cx="250348" cy="272725"/>
            </a:xfrm>
            <a:prstGeom prst="rect">
              <a:avLst/>
            </a:prstGeom>
          </p:spPr>
          <p:txBody>
            <a:bodyPr anchor="t" rtlCol="false" tIns="0" lIns="0" bIns="0" rIns="0">
              <a:spAutoFit/>
            </a:bodyPr>
            <a:lstStyle/>
            <a:p>
              <a:pPr algn="ctr">
                <a:lnSpc>
                  <a:spcPts val="1683"/>
                </a:lnSpc>
                <a:spcBef>
                  <a:spcPct val="0"/>
                </a:spcBef>
              </a:pPr>
              <a:r>
                <a:rPr lang="en-US" sz="1295">
                  <a:solidFill>
                    <a:srgbClr val="000000"/>
                  </a:solidFill>
                  <a:latin typeface="Oswald"/>
                </a:rPr>
                <a:t>3.5</a:t>
              </a:r>
            </a:p>
          </p:txBody>
        </p:sp>
        <p:sp>
          <p:nvSpPr>
            <p:cNvPr name="TextBox 28" id="28"/>
            <p:cNvSpPr txBox="true"/>
            <p:nvPr/>
          </p:nvSpPr>
          <p:spPr>
            <a:xfrm rot="0">
              <a:off x="11289987" y="5617661"/>
              <a:ext cx="106068" cy="272725"/>
            </a:xfrm>
            <a:prstGeom prst="rect">
              <a:avLst/>
            </a:prstGeom>
          </p:spPr>
          <p:txBody>
            <a:bodyPr anchor="t" rtlCol="false" tIns="0" lIns="0" bIns="0" rIns="0">
              <a:spAutoFit/>
            </a:bodyPr>
            <a:lstStyle/>
            <a:p>
              <a:pPr algn="ctr">
                <a:lnSpc>
                  <a:spcPts val="1683"/>
                </a:lnSpc>
                <a:spcBef>
                  <a:spcPct val="0"/>
                </a:spcBef>
              </a:pPr>
              <a:r>
                <a:rPr lang="en-US" sz="1295">
                  <a:solidFill>
                    <a:srgbClr val="000000"/>
                  </a:solidFill>
                  <a:latin typeface="Oswald"/>
                </a:rPr>
                <a:t>4</a:t>
              </a:r>
            </a:p>
          </p:txBody>
        </p:sp>
        <p:sp>
          <p:nvSpPr>
            <p:cNvPr name="TextBox 29" id="29"/>
            <p:cNvSpPr txBox="true"/>
            <p:nvPr/>
          </p:nvSpPr>
          <p:spPr>
            <a:xfrm rot="-5400000">
              <a:off x="-256534" y="3268236"/>
              <a:ext cx="1091697" cy="332697"/>
            </a:xfrm>
            <a:prstGeom prst="rect">
              <a:avLst/>
            </a:prstGeom>
          </p:spPr>
          <p:txBody>
            <a:bodyPr anchor="t" rtlCol="false" tIns="0" lIns="0" bIns="0" rIns="0">
              <a:spAutoFit/>
            </a:bodyPr>
            <a:lstStyle/>
            <a:p>
              <a:pPr algn="ctr">
                <a:lnSpc>
                  <a:spcPts val="2020"/>
                </a:lnSpc>
                <a:spcBef>
                  <a:spcPct val="0"/>
                </a:spcBef>
              </a:pPr>
              <a:r>
                <a:rPr lang="en-US" sz="1554">
                  <a:solidFill>
                    <a:srgbClr val="000000"/>
                  </a:solidFill>
                  <a:latin typeface="Oswald"/>
                </a:rPr>
                <a:t>FINAL VOTE</a:t>
              </a:r>
            </a:p>
          </p:txBody>
        </p:sp>
        <p:sp>
          <p:nvSpPr>
            <p:cNvPr name="TextBox 30" id="30"/>
            <p:cNvSpPr txBox="true"/>
            <p:nvPr/>
          </p:nvSpPr>
          <p:spPr>
            <a:xfrm rot="0">
              <a:off x="5188980" y="5994515"/>
              <a:ext cx="2859728" cy="272725"/>
            </a:xfrm>
            <a:prstGeom prst="rect">
              <a:avLst/>
            </a:prstGeom>
          </p:spPr>
          <p:txBody>
            <a:bodyPr anchor="t" rtlCol="false" tIns="0" lIns="0" bIns="0" rIns="0">
              <a:spAutoFit/>
            </a:bodyPr>
            <a:lstStyle/>
            <a:p>
              <a:pPr algn="ctr">
                <a:lnSpc>
                  <a:spcPts val="1683"/>
                </a:lnSpc>
                <a:spcBef>
                  <a:spcPct val="0"/>
                </a:spcBef>
              </a:pPr>
              <a:r>
                <a:rPr lang="en-US" sz="1295">
                  <a:solidFill>
                    <a:srgbClr val="000000"/>
                  </a:solidFill>
                  <a:latin typeface="Oswald"/>
                </a:rPr>
                <a:t>FAMILY AVERAGE EDUCATION LEVEL</a:t>
              </a:r>
            </a:p>
          </p:txBody>
        </p:sp>
        <p:grpSp>
          <p:nvGrpSpPr>
            <p:cNvPr name="Group 31" id="31"/>
            <p:cNvGrpSpPr/>
            <p:nvPr/>
          </p:nvGrpSpPr>
          <p:grpSpPr>
            <a:xfrm rot="0">
              <a:off x="986127" y="0"/>
              <a:ext cx="11441050" cy="1168142"/>
              <a:chOff x="0" y="0"/>
              <a:chExt cx="2191604" cy="223765"/>
            </a:xfrm>
          </p:grpSpPr>
          <p:sp>
            <p:nvSpPr>
              <p:cNvPr name="Freeform 32" id="32"/>
              <p:cNvSpPr/>
              <p:nvPr/>
            </p:nvSpPr>
            <p:spPr>
              <a:xfrm flipH="false" flipV="false" rot="0">
                <a:off x="0" y="0"/>
                <a:ext cx="2191604" cy="223765"/>
              </a:xfrm>
              <a:custGeom>
                <a:avLst/>
                <a:gdLst/>
                <a:ahLst/>
                <a:cxnLst/>
                <a:rect r="r" b="b" t="t" l="l"/>
                <a:pathLst>
                  <a:path h="223765" w="2191604">
                    <a:moveTo>
                      <a:pt x="0" y="0"/>
                    </a:moveTo>
                    <a:lnTo>
                      <a:pt x="2191604" y="0"/>
                    </a:lnTo>
                    <a:lnTo>
                      <a:pt x="2191604" y="223765"/>
                    </a:lnTo>
                    <a:lnTo>
                      <a:pt x="0" y="223765"/>
                    </a:lnTo>
                    <a:close/>
                  </a:path>
                </a:pathLst>
              </a:custGeom>
              <a:solidFill>
                <a:srgbClr val="B3B5A9"/>
              </a:solidFill>
            </p:spPr>
          </p:sp>
          <p:sp>
            <p:nvSpPr>
              <p:cNvPr name="TextBox 33" id="33"/>
              <p:cNvSpPr txBox="true"/>
              <p:nvPr/>
            </p:nvSpPr>
            <p:spPr>
              <a:xfrm>
                <a:off x="0" y="-57150"/>
                <a:ext cx="2191604" cy="280915"/>
              </a:xfrm>
              <a:prstGeom prst="rect">
                <a:avLst/>
              </a:prstGeom>
            </p:spPr>
            <p:txBody>
              <a:bodyPr anchor="ctr" rtlCol="false" tIns="59586" lIns="59586" bIns="59586" rIns="59586"/>
              <a:lstStyle/>
              <a:p>
                <a:pPr algn="ctr" marL="0" indent="0" lvl="0">
                  <a:lnSpc>
                    <a:spcPts val="4114"/>
                  </a:lnSpc>
                  <a:spcBef>
                    <a:spcPct val="0"/>
                  </a:spcBef>
                </a:pPr>
                <a:r>
                  <a:rPr lang="en-US" sz="2981" spc="29">
                    <a:solidFill>
                      <a:srgbClr val="FFFFFF"/>
                    </a:solidFill>
                    <a:latin typeface="Oswald"/>
                  </a:rPr>
                  <a:t>FINAL VOTE VS EDUCATION LEVEL OF THE FAMILY</a:t>
                </a:r>
              </a:p>
            </p:txBody>
          </p:sp>
        </p:grpSp>
      </p:grpSp>
      <p:grpSp>
        <p:nvGrpSpPr>
          <p:cNvPr name="Group 34" id="34"/>
          <p:cNvGrpSpPr/>
          <p:nvPr/>
        </p:nvGrpSpPr>
        <p:grpSpPr>
          <a:xfrm rot="0">
            <a:off x="10568583" y="3536007"/>
            <a:ext cx="6363133" cy="6493818"/>
            <a:chOff x="0" y="0"/>
            <a:chExt cx="8484178" cy="8658425"/>
          </a:xfrm>
        </p:grpSpPr>
        <p:sp>
          <p:nvSpPr>
            <p:cNvPr name="Freeform 35" id="35"/>
            <p:cNvSpPr/>
            <p:nvPr/>
          </p:nvSpPr>
          <p:spPr>
            <a:xfrm flipH="false" flipV="false" rot="0">
              <a:off x="170585" y="1272052"/>
              <a:ext cx="8143008" cy="7378447"/>
            </a:xfrm>
            <a:custGeom>
              <a:avLst/>
              <a:gdLst/>
              <a:ahLst/>
              <a:cxnLst/>
              <a:rect r="r" b="b" t="t" l="l"/>
              <a:pathLst>
                <a:path h="7378447" w="8143008">
                  <a:moveTo>
                    <a:pt x="0" y="0"/>
                  </a:moveTo>
                  <a:lnTo>
                    <a:pt x="8143008" y="0"/>
                  </a:lnTo>
                  <a:lnTo>
                    <a:pt x="8143008" y="7378447"/>
                  </a:lnTo>
                  <a:lnTo>
                    <a:pt x="0" y="7378447"/>
                  </a:lnTo>
                  <a:lnTo>
                    <a:pt x="0" y="0"/>
                  </a:lnTo>
                  <a:close/>
                </a:path>
              </a:pathLst>
            </a:custGeom>
            <a:blipFill>
              <a:blip r:embed="rId3"/>
              <a:stretch>
                <a:fillRect l="0" t="0" r="-2019" b="0"/>
              </a:stretch>
            </a:blipFill>
          </p:spPr>
        </p:sp>
        <p:grpSp>
          <p:nvGrpSpPr>
            <p:cNvPr name="Group 36" id="36"/>
            <p:cNvGrpSpPr/>
            <p:nvPr/>
          </p:nvGrpSpPr>
          <p:grpSpPr>
            <a:xfrm rot="0">
              <a:off x="0" y="4418702"/>
              <a:ext cx="421327" cy="1189145"/>
              <a:chOff x="0" y="0"/>
              <a:chExt cx="80829" cy="228129"/>
            </a:xfrm>
          </p:grpSpPr>
          <p:sp>
            <p:nvSpPr>
              <p:cNvPr name="Freeform 37" id="37"/>
              <p:cNvSpPr/>
              <p:nvPr/>
            </p:nvSpPr>
            <p:spPr>
              <a:xfrm flipH="false" flipV="false" rot="0">
                <a:off x="0" y="0"/>
                <a:ext cx="80829" cy="228129"/>
              </a:xfrm>
              <a:custGeom>
                <a:avLst/>
                <a:gdLst/>
                <a:ahLst/>
                <a:cxnLst/>
                <a:rect r="r" b="b" t="t" l="l"/>
                <a:pathLst>
                  <a:path h="228129" w="80829">
                    <a:moveTo>
                      <a:pt x="0" y="0"/>
                    </a:moveTo>
                    <a:lnTo>
                      <a:pt x="80829" y="0"/>
                    </a:lnTo>
                    <a:lnTo>
                      <a:pt x="80829" y="228129"/>
                    </a:lnTo>
                    <a:lnTo>
                      <a:pt x="0" y="228129"/>
                    </a:lnTo>
                    <a:close/>
                  </a:path>
                </a:pathLst>
              </a:custGeom>
              <a:solidFill>
                <a:srgbClr val="FFFFFF"/>
              </a:solidFill>
            </p:spPr>
          </p:sp>
          <p:sp>
            <p:nvSpPr>
              <p:cNvPr name="TextBox 38" id="38"/>
              <p:cNvSpPr txBox="true"/>
              <p:nvPr/>
            </p:nvSpPr>
            <p:spPr>
              <a:xfrm>
                <a:off x="0" y="-19050"/>
                <a:ext cx="80829" cy="247179"/>
              </a:xfrm>
              <a:prstGeom prst="rect">
                <a:avLst/>
              </a:prstGeom>
            </p:spPr>
            <p:txBody>
              <a:bodyPr anchor="ctr" rtlCol="false" tIns="50991" lIns="50991" bIns="50991" rIns="50991"/>
              <a:lstStyle/>
              <a:p>
                <a:pPr algn="ctr">
                  <a:lnSpc>
                    <a:spcPts val="1950"/>
                  </a:lnSpc>
                </a:pPr>
              </a:p>
            </p:txBody>
          </p:sp>
        </p:grpSp>
        <p:grpSp>
          <p:nvGrpSpPr>
            <p:cNvPr name="Group 39" id="39"/>
            <p:cNvGrpSpPr/>
            <p:nvPr/>
          </p:nvGrpSpPr>
          <p:grpSpPr>
            <a:xfrm rot="0">
              <a:off x="1682860" y="8344588"/>
              <a:ext cx="4236794" cy="305911"/>
              <a:chOff x="0" y="0"/>
              <a:chExt cx="812800" cy="58687"/>
            </a:xfrm>
          </p:grpSpPr>
          <p:sp>
            <p:nvSpPr>
              <p:cNvPr name="Freeform 40" id="40"/>
              <p:cNvSpPr/>
              <p:nvPr/>
            </p:nvSpPr>
            <p:spPr>
              <a:xfrm flipH="false" flipV="false" rot="0">
                <a:off x="0" y="0"/>
                <a:ext cx="812800" cy="58687"/>
              </a:xfrm>
              <a:custGeom>
                <a:avLst/>
                <a:gdLst/>
                <a:ahLst/>
                <a:cxnLst/>
                <a:rect r="r" b="b" t="t" l="l"/>
                <a:pathLst>
                  <a:path h="58687" w="812800">
                    <a:moveTo>
                      <a:pt x="0" y="0"/>
                    </a:moveTo>
                    <a:lnTo>
                      <a:pt x="812800" y="0"/>
                    </a:lnTo>
                    <a:lnTo>
                      <a:pt x="812800" y="58687"/>
                    </a:lnTo>
                    <a:lnTo>
                      <a:pt x="0" y="58687"/>
                    </a:lnTo>
                    <a:close/>
                  </a:path>
                </a:pathLst>
              </a:custGeom>
              <a:solidFill>
                <a:srgbClr val="FFFFFF"/>
              </a:solidFill>
            </p:spPr>
          </p:sp>
          <p:sp>
            <p:nvSpPr>
              <p:cNvPr name="TextBox 41" id="41"/>
              <p:cNvSpPr txBox="true"/>
              <p:nvPr/>
            </p:nvSpPr>
            <p:spPr>
              <a:xfrm>
                <a:off x="0" y="-19050"/>
                <a:ext cx="812800" cy="77737"/>
              </a:xfrm>
              <a:prstGeom prst="rect">
                <a:avLst/>
              </a:prstGeom>
            </p:spPr>
            <p:txBody>
              <a:bodyPr anchor="ctr" rtlCol="false" tIns="50991" lIns="50991" bIns="50991" rIns="50991"/>
              <a:lstStyle/>
              <a:p>
                <a:pPr algn="ctr">
                  <a:lnSpc>
                    <a:spcPts val="1950"/>
                  </a:lnSpc>
                </a:pPr>
              </a:p>
            </p:txBody>
          </p:sp>
        </p:grpSp>
        <p:sp>
          <p:nvSpPr>
            <p:cNvPr name="TextBox 42" id="42"/>
            <p:cNvSpPr txBox="true"/>
            <p:nvPr/>
          </p:nvSpPr>
          <p:spPr>
            <a:xfrm rot="-5400000">
              <a:off x="-395180" y="4846832"/>
              <a:ext cx="1085147" cy="332887"/>
            </a:xfrm>
            <a:prstGeom prst="rect">
              <a:avLst/>
            </a:prstGeom>
          </p:spPr>
          <p:txBody>
            <a:bodyPr anchor="t" rtlCol="false" tIns="0" lIns="0" bIns="0" rIns="0">
              <a:spAutoFit/>
            </a:bodyPr>
            <a:lstStyle/>
            <a:p>
              <a:pPr algn="ctr">
                <a:lnSpc>
                  <a:spcPts val="2007"/>
                </a:lnSpc>
                <a:spcBef>
                  <a:spcPct val="0"/>
                </a:spcBef>
              </a:pPr>
              <a:r>
                <a:rPr lang="en-US" sz="1544">
                  <a:solidFill>
                    <a:srgbClr val="000000"/>
                  </a:solidFill>
                  <a:latin typeface="Oswald"/>
                </a:rPr>
                <a:t>FINAL VOTE</a:t>
              </a:r>
            </a:p>
          </p:txBody>
        </p:sp>
        <p:sp>
          <p:nvSpPr>
            <p:cNvPr name="TextBox 43" id="43"/>
            <p:cNvSpPr txBox="true"/>
            <p:nvPr/>
          </p:nvSpPr>
          <p:spPr>
            <a:xfrm rot="0">
              <a:off x="2514854" y="8325538"/>
              <a:ext cx="3342891" cy="332887"/>
            </a:xfrm>
            <a:prstGeom prst="rect">
              <a:avLst/>
            </a:prstGeom>
          </p:spPr>
          <p:txBody>
            <a:bodyPr anchor="t" rtlCol="false" tIns="0" lIns="0" bIns="0" rIns="0">
              <a:spAutoFit/>
            </a:bodyPr>
            <a:lstStyle/>
            <a:p>
              <a:pPr algn="ctr">
                <a:lnSpc>
                  <a:spcPts val="2007"/>
                </a:lnSpc>
                <a:spcBef>
                  <a:spcPct val="0"/>
                </a:spcBef>
              </a:pPr>
              <a:r>
                <a:rPr lang="en-US" sz="1544">
                  <a:solidFill>
                    <a:srgbClr val="000000"/>
                  </a:solidFill>
                  <a:latin typeface="Oswald"/>
                </a:rPr>
                <a:t>RANKING IN FAMILY RELATIONSHIP</a:t>
              </a:r>
            </a:p>
          </p:txBody>
        </p:sp>
        <p:grpSp>
          <p:nvGrpSpPr>
            <p:cNvPr name="Group 44" id="44"/>
            <p:cNvGrpSpPr/>
            <p:nvPr/>
          </p:nvGrpSpPr>
          <p:grpSpPr>
            <a:xfrm rot="0">
              <a:off x="0" y="0"/>
              <a:ext cx="8484178" cy="1810232"/>
              <a:chOff x="0" y="0"/>
              <a:chExt cx="1362975" cy="290812"/>
            </a:xfrm>
          </p:grpSpPr>
          <p:sp>
            <p:nvSpPr>
              <p:cNvPr name="Freeform 45" id="45"/>
              <p:cNvSpPr/>
              <p:nvPr/>
            </p:nvSpPr>
            <p:spPr>
              <a:xfrm flipH="false" flipV="false" rot="0">
                <a:off x="0" y="0"/>
                <a:ext cx="1362975" cy="290812"/>
              </a:xfrm>
              <a:custGeom>
                <a:avLst/>
                <a:gdLst/>
                <a:ahLst/>
                <a:cxnLst/>
                <a:rect r="r" b="b" t="t" l="l"/>
                <a:pathLst>
                  <a:path h="290812" w="1362975">
                    <a:moveTo>
                      <a:pt x="0" y="0"/>
                    </a:moveTo>
                    <a:lnTo>
                      <a:pt x="1362975" y="0"/>
                    </a:lnTo>
                    <a:lnTo>
                      <a:pt x="1362975" y="290812"/>
                    </a:lnTo>
                    <a:lnTo>
                      <a:pt x="0" y="290812"/>
                    </a:lnTo>
                    <a:close/>
                  </a:path>
                </a:pathLst>
              </a:custGeom>
              <a:solidFill>
                <a:srgbClr val="B3B5A9"/>
              </a:solidFill>
            </p:spPr>
          </p:sp>
          <p:sp>
            <p:nvSpPr>
              <p:cNvPr name="TextBox 46" id="46"/>
              <p:cNvSpPr txBox="true"/>
              <p:nvPr/>
            </p:nvSpPr>
            <p:spPr>
              <a:xfrm>
                <a:off x="0" y="-57150"/>
                <a:ext cx="1362975" cy="347962"/>
              </a:xfrm>
              <a:prstGeom prst="rect">
                <a:avLst/>
              </a:prstGeom>
            </p:spPr>
            <p:txBody>
              <a:bodyPr anchor="ctr" rtlCol="false" tIns="60893" lIns="60893" bIns="60893" rIns="60893"/>
              <a:lstStyle/>
              <a:p>
                <a:pPr algn="ctr" marL="0" indent="0" lvl="0">
                  <a:lnSpc>
                    <a:spcPts val="4114"/>
                  </a:lnSpc>
                  <a:spcBef>
                    <a:spcPct val="0"/>
                  </a:spcBef>
                </a:pPr>
                <a:r>
                  <a:rPr lang="en-US" sz="2981" spc="29">
                    <a:solidFill>
                      <a:srgbClr val="FFFFFF"/>
                    </a:solidFill>
                    <a:latin typeface="Oswald"/>
                  </a:rPr>
                  <a:t>FINAL VOTE BY QUALITY OF FAMILY RELATIONSHIP</a:t>
                </a:r>
              </a:p>
            </p:txBody>
          </p:sp>
        </p:grpSp>
      </p:grpSp>
      <p:sp>
        <p:nvSpPr>
          <p:cNvPr name="Freeform 47" id="47"/>
          <p:cNvSpPr/>
          <p:nvPr/>
        </p:nvSpPr>
        <p:spPr>
          <a:xfrm flipH="false" flipV="false" rot="1476934">
            <a:off x="-9307585" y="677910"/>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8" id="48"/>
          <p:cNvSpPr/>
          <p:nvPr/>
        </p:nvSpPr>
        <p:spPr>
          <a:xfrm flipH="false" flipV="false" rot="2019081">
            <a:off x="9427918" y="-10515655"/>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737373"/>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6478252" y="1028700"/>
            <a:ext cx="13188954" cy="131889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6345955" y="-5957048"/>
            <a:ext cx="12110389" cy="12426705"/>
          </a:xfrm>
          <a:custGeom>
            <a:avLst/>
            <a:gdLst/>
            <a:ahLst/>
            <a:cxnLst/>
            <a:rect r="r" b="b" t="t" l="l"/>
            <a:pathLst>
              <a:path h="12426705" w="12110389">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5084777" y="6259532"/>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591753" y="3538140"/>
            <a:ext cx="6688850" cy="5720160"/>
          </a:xfrm>
          <a:prstGeom prst="rect">
            <a:avLst/>
          </a:prstGeom>
        </p:spPr>
        <p:txBody>
          <a:bodyPr anchor="t" rtlCol="false" tIns="0" lIns="0" bIns="0" rIns="0">
            <a:spAutoFit/>
          </a:bodyPr>
          <a:lstStyle/>
          <a:p>
            <a:pPr>
              <a:lnSpc>
                <a:spcPts val="11349"/>
              </a:lnSpc>
            </a:pPr>
            <a:r>
              <a:rPr lang="en-US" sz="8224" spc="806">
                <a:solidFill>
                  <a:srgbClr val="FFFFFF"/>
                </a:solidFill>
                <a:latin typeface="Oswald Bold"/>
              </a:rPr>
              <a:t>IN DEPTH WITH PARENT’S JOB</a:t>
            </a:r>
          </a:p>
        </p:txBody>
      </p:sp>
      <p:sp>
        <p:nvSpPr>
          <p:cNvPr name="Freeform 11" id="11"/>
          <p:cNvSpPr/>
          <p:nvPr/>
        </p:nvSpPr>
        <p:spPr>
          <a:xfrm flipH="false" flipV="false" rot="0">
            <a:off x="7156670" y="4866697"/>
            <a:ext cx="11131330" cy="3968169"/>
          </a:xfrm>
          <a:custGeom>
            <a:avLst/>
            <a:gdLst/>
            <a:ahLst/>
            <a:cxnLst/>
            <a:rect r="r" b="b" t="t" l="l"/>
            <a:pathLst>
              <a:path h="3968169" w="11131330">
                <a:moveTo>
                  <a:pt x="0" y="0"/>
                </a:moveTo>
                <a:lnTo>
                  <a:pt x="11131330" y="0"/>
                </a:lnTo>
                <a:lnTo>
                  <a:pt x="11131330" y="3968169"/>
                </a:lnTo>
                <a:lnTo>
                  <a:pt x="0" y="3968169"/>
                </a:lnTo>
                <a:lnTo>
                  <a:pt x="0" y="0"/>
                </a:lnTo>
                <a:close/>
              </a:path>
            </a:pathLst>
          </a:custGeom>
          <a:blipFill>
            <a:blip r:embed="rId6"/>
            <a:stretch>
              <a:fillRect l="-1509" t="0" r="-1509"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72558">
            <a:off x="2546079" y="876025"/>
            <a:ext cx="24803504" cy="25451357"/>
          </a:xfrm>
          <a:custGeom>
            <a:avLst/>
            <a:gdLst/>
            <a:ahLst/>
            <a:cxnLst/>
            <a:rect r="r" b="b" t="t" l="l"/>
            <a:pathLst>
              <a:path h="25451357" w="24803504">
                <a:moveTo>
                  <a:pt x="0" y="0"/>
                </a:moveTo>
                <a:lnTo>
                  <a:pt x="24803504" y="0"/>
                </a:lnTo>
                <a:lnTo>
                  <a:pt x="24803504" y="25451357"/>
                </a:lnTo>
                <a:lnTo>
                  <a:pt x="0" y="25451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32451" y="3204114"/>
            <a:ext cx="13823098" cy="6270888"/>
            <a:chOff x="0" y="0"/>
            <a:chExt cx="18430798" cy="8361185"/>
          </a:xfrm>
        </p:grpSpPr>
        <p:sp>
          <p:nvSpPr>
            <p:cNvPr name="Freeform 4" id="4"/>
            <p:cNvSpPr/>
            <p:nvPr/>
          </p:nvSpPr>
          <p:spPr>
            <a:xfrm flipH="false" flipV="false" rot="0">
              <a:off x="204386" y="0"/>
              <a:ext cx="18226412" cy="8361185"/>
            </a:xfrm>
            <a:custGeom>
              <a:avLst/>
              <a:gdLst/>
              <a:ahLst/>
              <a:cxnLst/>
              <a:rect r="r" b="b" t="t" l="l"/>
              <a:pathLst>
                <a:path h="8361185" w="18226412">
                  <a:moveTo>
                    <a:pt x="0" y="0"/>
                  </a:moveTo>
                  <a:lnTo>
                    <a:pt x="18226412" y="0"/>
                  </a:lnTo>
                  <a:lnTo>
                    <a:pt x="18226412" y="8361185"/>
                  </a:lnTo>
                  <a:lnTo>
                    <a:pt x="0" y="8361185"/>
                  </a:lnTo>
                  <a:lnTo>
                    <a:pt x="0" y="0"/>
                  </a:lnTo>
                  <a:close/>
                </a:path>
              </a:pathLst>
            </a:custGeom>
            <a:blipFill>
              <a:blip r:embed="rId4"/>
              <a:stretch>
                <a:fillRect l="0" t="0" r="0" b="0"/>
              </a:stretch>
            </a:blipFill>
          </p:spPr>
        </p:sp>
        <p:grpSp>
          <p:nvGrpSpPr>
            <p:cNvPr name="Group 5" id="5"/>
            <p:cNvGrpSpPr/>
            <p:nvPr/>
          </p:nvGrpSpPr>
          <p:grpSpPr>
            <a:xfrm rot="0">
              <a:off x="886882" y="1542062"/>
              <a:ext cx="294603" cy="4776968"/>
              <a:chOff x="0" y="0"/>
              <a:chExt cx="58193" cy="943599"/>
            </a:xfrm>
          </p:grpSpPr>
          <p:sp>
            <p:nvSpPr>
              <p:cNvPr name="Freeform 6" id="6"/>
              <p:cNvSpPr/>
              <p:nvPr/>
            </p:nvSpPr>
            <p:spPr>
              <a:xfrm flipH="false" flipV="false" rot="0">
                <a:off x="0" y="0"/>
                <a:ext cx="58193" cy="943599"/>
              </a:xfrm>
              <a:custGeom>
                <a:avLst/>
                <a:gdLst/>
                <a:ahLst/>
                <a:cxnLst/>
                <a:rect r="r" b="b" t="t" l="l"/>
                <a:pathLst>
                  <a:path h="943599" w="58193">
                    <a:moveTo>
                      <a:pt x="0" y="0"/>
                    </a:moveTo>
                    <a:lnTo>
                      <a:pt x="58193" y="0"/>
                    </a:lnTo>
                    <a:lnTo>
                      <a:pt x="58193" y="943599"/>
                    </a:lnTo>
                    <a:lnTo>
                      <a:pt x="0" y="943599"/>
                    </a:lnTo>
                    <a:close/>
                  </a:path>
                </a:pathLst>
              </a:custGeom>
              <a:solidFill>
                <a:srgbClr val="FFFFFF"/>
              </a:solidFill>
            </p:spPr>
          </p:sp>
          <p:sp>
            <p:nvSpPr>
              <p:cNvPr name="TextBox 7" id="7"/>
              <p:cNvSpPr txBox="true"/>
              <p:nvPr/>
            </p:nvSpPr>
            <p:spPr>
              <a:xfrm>
                <a:off x="0" y="-19050"/>
                <a:ext cx="58193" cy="962649"/>
              </a:xfrm>
              <a:prstGeom prst="rect">
                <a:avLst/>
              </a:prstGeom>
            </p:spPr>
            <p:txBody>
              <a:bodyPr anchor="ctr" rtlCol="false" tIns="50800" lIns="50800" bIns="50800" rIns="50800"/>
              <a:lstStyle/>
              <a:p>
                <a:pPr algn="ctr">
                  <a:lnSpc>
                    <a:spcPts val="1950"/>
                  </a:lnSpc>
                </a:pPr>
              </a:p>
            </p:txBody>
          </p:sp>
        </p:grpSp>
        <p:sp>
          <p:nvSpPr>
            <p:cNvPr name="TextBox 8" id="8"/>
            <p:cNvSpPr txBox="true"/>
            <p:nvPr/>
          </p:nvSpPr>
          <p:spPr>
            <a:xfrm rot="-5400000">
              <a:off x="964074" y="5975846"/>
              <a:ext cx="1313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0</a:t>
              </a:r>
            </a:p>
          </p:txBody>
        </p:sp>
        <p:sp>
          <p:nvSpPr>
            <p:cNvPr name="TextBox 9" id="9"/>
            <p:cNvSpPr txBox="true"/>
            <p:nvPr/>
          </p:nvSpPr>
          <p:spPr>
            <a:xfrm rot="-5400000">
              <a:off x="964074" y="4857113"/>
              <a:ext cx="1313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5</a:t>
              </a:r>
            </a:p>
          </p:txBody>
        </p:sp>
        <p:sp>
          <p:nvSpPr>
            <p:cNvPr name="TextBox 10" id="10"/>
            <p:cNvSpPr txBox="true"/>
            <p:nvPr/>
          </p:nvSpPr>
          <p:spPr>
            <a:xfrm rot="-5400000">
              <a:off x="903235" y="3677542"/>
              <a:ext cx="253043"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10</a:t>
              </a:r>
            </a:p>
          </p:txBody>
        </p:sp>
        <p:sp>
          <p:nvSpPr>
            <p:cNvPr name="TextBox 11" id="11"/>
            <p:cNvSpPr txBox="true"/>
            <p:nvPr/>
          </p:nvSpPr>
          <p:spPr>
            <a:xfrm rot="-5400000">
              <a:off x="918445" y="2574019"/>
              <a:ext cx="222623"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15</a:t>
              </a:r>
            </a:p>
          </p:txBody>
        </p:sp>
        <p:sp>
          <p:nvSpPr>
            <p:cNvPr name="TextBox 12" id="12"/>
            <p:cNvSpPr txBox="true"/>
            <p:nvPr/>
          </p:nvSpPr>
          <p:spPr>
            <a:xfrm rot="-5400000">
              <a:off x="903235" y="1440076"/>
              <a:ext cx="253043"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20</a:t>
              </a:r>
            </a:p>
          </p:txBody>
        </p:sp>
        <p:grpSp>
          <p:nvGrpSpPr>
            <p:cNvPr name="Group 13" id="13"/>
            <p:cNvGrpSpPr/>
            <p:nvPr/>
          </p:nvGrpSpPr>
          <p:grpSpPr>
            <a:xfrm rot="0">
              <a:off x="0" y="1503185"/>
              <a:ext cx="585064" cy="4114800"/>
              <a:chOff x="0" y="0"/>
              <a:chExt cx="115568" cy="812800"/>
            </a:xfrm>
          </p:grpSpPr>
          <p:sp>
            <p:nvSpPr>
              <p:cNvPr name="Freeform 14" id="14"/>
              <p:cNvSpPr/>
              <p:nvPr/>
            </p:nvSpPr>
            <p:spPr>
              <a:xfrm flipH="false" flipV="false" rot="0">
                <a:off x="0" y="0"/>
                <a:ext cx="115568" cy="812800"/>
              </a:xfrm>
              <a:custGeom>
                <a:avLst/>
                <a:gdLst/>
                <a:ahLst/>
                <a:cxnLst/>
                <a:rect r="r" b="b" t="t" l="l"/>
                <a:pathLst>
                  <a:path h="812800" w="115568">
                    <a:moveTo>
                      <a:pt x="0" y="0"/>
                    </a:moveTo>
                    <a:lnTo>
                      <a:pt x="115568" y="0"/>
                    </a:lnTo>
                    <a:lnTo>
                      <a:pt x="115568" y="812800"/>
                    </a:lnTo>
                    <a:lnTo>
                      <a:pt x="0" y="812800"/>
                    </a:lnTo>
                    <a:close/>
                  </a:path>
                </a:pathLst>
              </a:custGeom>
              <a:solidFill>
                <a:srgbClr val="FFFFFF"/>
              </a:solidFill>
            </p:spPr>
          </p:sp>
          <p:sp>
            <p:nvSpPr>
              <p:cNvPr name="TextBox 15" id="15"/>
              <p:cNvSpPr txBox="true"/>
              <p:nvPr/>
            </p:nvSpPr>
            <p:spPr>
              <a:xfrm>
                <a:off x="0" y="-19050"/>
                <a:ext cx="115568" cy="831850"/>
              </a:xfrm>
              <a:prstGeom prst="rect">
                <a:avLst/>
              </a:prstGeom>
            </p:spPr>
            <p:txBody>
              <a:bodyPr anchor="ctr" rtlCol="false" tIns="50800" lIns="50800" bIns="50800" rIns="50800"/>
              <a:lstStyle/>
              <a:p>
                <a:pPr algn="ctr">
                  <a:lnSpc>
                    <a:spcPts val="1950"/>
                  </a:lnSpc>
                </a:pPr>
              </a:p>
            </p:txBody>
          </p:sp>
        </p:grpSp>
        <p:grpSp>
          <p:nvGrpSpPr>
            <p:cNvPr name="Group 16" id="16"/>
            <p:cNvGrpSpPr/>
            <p:nvPr/>
          </p:nvGrpSpPr>
          <p:grpSpPr>
            <a:xfrm rot="0">
              <a:off x="2516865" y="7010863"/>
              <a:ext cx="14130095" cy="645647"/>
              <a:chOff x="0" y="0"/>
              <a:chExt cx="2791130" cy="127535"/>
            </a:xfrm>
          </p:grpSpPr>
          <p:sp>
            <p:nvSpPr>
              <p:cNvPr name="Freeform 17" id="17"/>
              <p:cNvSpPr/>
              <p:nvPr/>
            </p:nvSpPr>
            <p:spPr>
              <a:xfrm flipH="false" flipV="false" rot="0">
                <a:off x="0" y="0"/>
                <a:ext cx="2791130" cy="127535"/>
              </a:xfrm>
              <a:custGeom>
                <a:avLst/>
                <a:gdLst/>
                <a:ahLst/>
                <a:cxnLst/>
                <a:rect r="r" b="b" t="t" l="l"/>
                <a:pathLst>
                  <a:path h="127535" w="2791130">
                    <a:moveTo>
                      <a:pt x="0" y="0"/>
                    </a:moveTo>
                    <a:lnTo>
                      <a:pt x="2791130" y="0"/>
                    </a:lnTo>
                    <a:lnTo>
                      <a:pt x="2791130" y="127535"/>
                    </a:lnTo>
                    <a:lnTo>
                      <a:pt x="0" y="127535"/>
                    </a:lnTo>
                    <a:close/>
                  </a:path>
                </a:pathLst>
              </a:custGeom>
              <a:solidFill>
                <a:srgbClr val="FFFFFF"/>
              </a:solidFill>
            </p:spPr>
          </p:sp>
          <p:sp>
            <p:nvSpPr>
              <p:cNvPr name="TextBox 18" id="18"/>
              <p:cNvSpPr txBox="true"/>
              <p:nvPr/>
            </p:nvSpPr>
            <p:spPr>
              <a:xfrm>
                <a:off x="0" y="-19050"/>
                <a:ext cx="2791130" cy="146585"/>
              </a:xfrm>
              <a:prstGeom prst="rect">
                <a:avLst/>
              </a:prstGeom>
            </p:spPr>
            <p:txBody>
              <a:bodyPr anchor="ctr" rtlCol="false" tIns="50800" lIns="50800" bIns="50800" rIns="50800"/>
              <a:lstStyle/>
              <a:p>
                <a:pPr algn="ctr">
                  <a:lnSpc>
                    <a:spcPts val="1950"/>
                  </a:lnSpc>
                </a:pPr>
              </a:p>
            </p:txBody>
          </p:sp>
        </p:grpSp>
        <p:grpSp>
          <p:nvGrpSpPr>
            <p:cNvPr name="Group 19" id="19"/>
            <p:cNvGrpSpPr/>
            <p:nvPr/>
          </p:nvGrpSpPr>
          <p:grpSpPr>
            <a:xfrm rot="0">
              <a:off x="7873868" y="7583196"/>
              <a:ext cx="4114800" cy="777989"/>
              <a:chOff x="0" y="0"/>
              <a:chExt cx="812800" cy="153677"/>
            </a:xfrm>
          </p:grpSpPr>
          <p:sp>
            <p:nvSpPr>
              <p:cNvPr name="Freeform 20" id="20"/>
              <p:cNvSpPr/>
              <p:nvPr/>
            </p:nvSpPr>
            <p:spPr>
              <a:xfrm flipH="false" flipV="false" rot="0">
                <a:off x="0" y="0"/>
                <a:ext cx="812800" cy="153677"/>
              </a:xfrm>
              <a:custGeom>
                <a:avLst/>
                <a:gdLst/>
                <a:ahLst/>
                <a:cxnLst/>
                <a:rect r="r" b="b" t="t" l="l"/>
                <a:pathLst>
                  <a:path h="153677" w="812800">
                    <a:moveTo>
                      <a:pt x="0" y="0"/>
                    </a:moveTo>
                    <a:lnTo>
                      <a:pt x="812800" y="0"/>
                    </a:lnTo>
                    <a:lnTo>
                      <a:pt x="812800" y="153677"/>
                    </a:lnTo>
                    <a:lnTo>
                      <a:pt x="0" y="153677"/>
                    </a:lnTo>
                    <a:close/>
                  </a:path>
                </a:pathLst>
              </a:custGeom>
              <a:solidFill>
                <a:srgbClr val="FFFFFF"/>
              </a:solidFill>
            </p:spPr>
          </p:sp>
          <p:sp>
            <p:nvSpPr>
              <p:cNvPr name="TextBox 21" id="21"/>
              <p:cNvSpPr txBox="true"/>
              <p:nvPr/>
            </p:nvSpPr>
            <p:spPr>
              <a:xfrm>
                <a:off x="0" y="-19050"/>
                <a:ext cx="812800" cy="172727"/>
              </a:xfrm>
              <a:prstGeom prst="rect">
                <a:avLst/>
              </a:prstGeom>
            </p:spPr>
            <p:txBody>
              <a:bodyPr anchor="ctr" rtlCol="false" tIns="50800" lIns="50800" bIns="50800" rIns="50800"/>
              <a:lstStyle/>
              <a:p>
                <a:pPr algn="ctr">
                  <a:lnSpc>
                    <a:spcPts val="1950"/>
                  </a:lnSpc>
                </a:pPr>
              </a:p>
            </p:txBody>
          </p:sp>
        </p:grpSp>
        <p:sp>
          <p:nvSpPr>
            <p:cNvPr name="TextBox 22" id="22"/>
            <p:cNvSpPr txBox="true"/>
            <p:nvPr/>
          </p:nvSpPr>
          <p:spPr>
            <a:xfrm rot="-5400000">
              <a:off x="-272088" y="3306266"/>
              <a:ext cx="1685727" cy="508635"/>
            </a:xfrm>
            <a:prstGeom prst="rect">
              <a:avLst/>
            </a:prstGeom>
          </p:spPr>
          <p:txBody>
            <a:bodyPr anchor="t" rtlCol="false" tIns="0" lIns="0" bIns="0" rIns="0">
              <a:spAutoFit/>
            </a:bodyPr>
            <a:lstStyle/>
            <a:p>
              <a:pPr algn="ctr">
                <a:lnSpc>
                  <a:spcPts val="3119"/>
                </a:lnSpc>
                <a:spcBef>
                  <a:spcPct val="0"/>
                </a:spcBef>
              </a:pPr>
              <a:r>
                <a:rPr lang="en-US" sz="2399">
                  <a:solidFill>
                    <a:srgbClr val="000000"/>
                  </a:solidFill>
                  <a:latin typeface="Oswald"/>
                </a:rPr>
                <a:t>FINAL VOTE</a:t>
              </a:r>
            </a:p>
          </p:txBody>
        </p:sp>
        <p:sp>
          <p:nvSpPr>
            <p:cNvPr name="TextBox 23" id="23"/>
            <p:cNvSpPr txBox="true"/>
            <p:nvPr/>
          </p:nvSpPr>
          <p:spPr>
            <a:xfrm rot="0">
              <a:off x="2741349" y="6988558"/>
              <a:ext cx="29011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2.5</a:t>
              </a:r>
            </a:p>
          </p:txBody>
        </p:sp>
        <p:sp>
          <p:nvSpPr>
            <p:cNvPr name="TextBox 24" id="24"/>
            <p:cNvSpPr txBox="true"/>
            <p:nvPr/>
          </p:nvSpPr>
          <p:spPr>
            <a:xfrm rot="0">
              <a:off x="3651465" y="6988558"/>
              <a:ext cx="121047"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5</a:t>
              </a:r>
            </a:p>
          </p:txBody>
        </p:sp>
        <p:sp>
          <p:nvSpPr>
            <p:cNvPr name="TextBox 25" id="25"/>
            <p:cNvSpPr txBox="true"/>
            <p:nvPr/>
          </p:nvSpPr>
          <p:spPr>
            <a:xfrm rot="0">
              <a:off x="4310475" y="6988558"/>
              <a:ext cx="289719"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5.5</a:t>
              </a:r>
            </a:p>
          </p:txBody>
        </p:sp>
        <p:sp>
          <p:nvSpPr>
            <p:cNvPr name="TextBox 26" id="26"/>
            <p:cNvSpPr txBox="true"/>
            <p:nvPr/>
          </p:nvSpPr>
          <p:spPr>
            <a:xfrm rot="0">
              <a:off x="5222494" y="6988558"/>
              <a:ext cx="98227"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7</a:t>
              </a:r>
            </a:p>
          </p:txBody>
        </p:sp>
        <p:sp>
          <p:nvSpPr>
            <p:cNvPr name="TextBox 27" id="27"/>
            <p:cNvSpPr txBox="true"/>
            <p:nvPr/>
          </p:nvSpPr>
          <p:spPr>
            <a:xfrm rot="0">
              <a:off x="5858784" y="6988558"/>
              <a:ext cx="266700"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7.5</a:t>
              </a:r>
            </a:p>
          </p:txBody>
        </p:sp>
        <p:sp>
          <p:nvSpPr>
            <p:cNvPr name="TextBox 28" id="28"/>
            <p:cNvSpPr txBox="true"/>
            <p:nvPr/>
          </p:nvSpPr>
          <p:spPr>
            <a:xfrm rot="0">
              <a:off x="6728833" y="6988558"/>
              <a:ext cx="126802"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8</a:t>
              </a:r>
            </a:p>
          </p:txBody>
        </p:sp>
        <p:sp>
          <p:nvSpPr>
            <p:cNvPr name="TextBox 29" id="29"/>
            <p:cNvSpPr txBox="true"/>
            <p:nvPr/>
          </p:nvSpPr>
          <p:spPr>
            <a:xfrm rot="120000">
              <a:off x="7470782" y="6994380"/>
              <a:ext cx="338633"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9.5</a:t>
              </a:r>
            </a:p>
          </p:txBody>
        </p:sp>
        <p:sp>
          <p:nvSpPr>
            <p:cNvPr name="TextBox 30" id="30"/>
            <p:cNvSpPr txBox="true"/>
            <p:nvPr/>
          </p:nvSpPr>
          <p:spPr>
            <a:xfrm rot="120000">
              <a:off x="8353246" y="6994380"/>
              <a:ext cx="338633"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10</a:t>
              </a:r>
            </a:p>
          </p:txBody>
        </p:sp>
        <p:sp>
          <p:nvSpPr>
            <p:cNvPr name="TextBox 31" id="31"/>
            <p:cNvSpPr txBox="true"/>
            <p:nvPr/>
          </p:nvSpPr>
          <p:spPr>
            <a:xfrm rot="120000">
              <a:off x="9148580" y="6990132"/>
              <a:ext cx="42847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10.5</a:t>
              </a:r>
            </a:p>
          </p:txBody>
        </p:sp>
        <p:sp>
          <p:nvSpPr>
            <p:cNvPr name="TextBox 32" id="32"/>
            <p:cNvSpPr txBox="true"/>
            <p:nvPr/>
          </p:nvSpPr>
          <p:spPr>
            <a:xfrm rot="120000">
              <a:off x="9936788" y="6995948"/>
              <a:ext cx="42847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11.5</a:t>
              </a:r>
            </a:p>
          </p:txBody>
        </p:sp>
        <p:sp>
          <p:nvSpPr>
            <p:cNvPr name="TextBox 33" id="33"/>
            <p:cNvSpPr txBox="true"/>
            <p:nvPr/>
          </p:nvSpPr>
          <p:spPr>
            <a:xfrm rot="120000">
              <a:off x="10731241" y="6995948"/>
              <a:ext cx="42847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12</a:t>
              </a:r>
            </a:p>
          </p:txBody>
        </p:sp>
        <p:sp>
          <p:nvSpPr>
            <p:cNvPr name="TextBox 34" id="34"/>
            <p:cNvSpPr txBox="true"/>
            <p:nvPr/>
          </p:nvSpPr>
          <p:spPr>
            <a:xfrm rot="120000">
              <a:off x="11432189" y="6995948"/>
              <a:ext cx="42847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12.5</a:t>
              </a:r>
            </a:p>
          </p:txBody>
        </p:sp>
        <p:sp>
          <p:nvSpPr>
            <p:cNvPr name="TextBox 35" id="35"/>
            <p:cNvSpPr txBox="true"/>
            <p:nvPr/>
          </p:nvSpPr>
          <p:spPr>
            <a:xfrm rot="120000">
              <a:off x="12226642" y="6995948"/>
              <a:ext cx="42847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13</a:t>
              </a:r>
            </a:p>
          </p:txBody>
        </p:sp>
        <p:sp>
          <p:nvSpPr>
            <p:cNvPr name="TextBox 36" id="36"/>
            <p:cNvSpPr txBox="true"/>
            <p:nvPr/>
          </p:nvSpPr>
          <p:spPr>
            <a:xfrm rot="120000">
              <a:off x="13021095" y="6995948"/>
              <a:ext cx="42847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14</a:t>
              </a:r>
            </a:p>
          </p:txBody>
        </p:sp>
        <p:sp>
          <p:nvSpPr>
            <p:cNvPr name="TextBox 37" id="37"/>
            <p:cNvSpPr txBox="true"/>
            <p:nvPr/>
          </p:nvSpPr>
          <p:spPr>
            <a:xfrm rot="120000">
              <a:off x="13815548" y="6995948"/>
              <a:ext cx="42847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14.5</a:t>
              </a:r>
            </a:p>
          </p:txBody>
        </p:sp>
        <p:sp>
          <p:nvSpPr>
            <p:cNvPr name="TextBox 38" id="38"/>
            <p:cNvSpPr txBox="true"/>
            <p:nvPr/>
          </p:nvSpPr>
          <p:spPr>
            <a:xfrm rot="120000">
              <a:off x="14610001" y="6999203"/>
              <a:ext cx="42847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15</a:t>
              </a:r>
            </a:p>
          </p:txBody>
        </p:sp>
        <p:sp>
          <p:nvSpPr>
            <p:cNvPr name="TextBox 39" id="39"/>
            <p:cNvSpPr txBox="true"/>
            <p:nvPr/>
          </p:nvSpPr>
          <p:spPr>
            <a:xfrm rot="120000">
              <a:off x="15315553" y="7002459"/>
              <a:ext cx="42847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16.5</a:t>
              </a:r>
            </a:p>
          </p:txBody>
        </p:sp>
        <p:sp>
          <p:nvSpPr>
            <p:cNvPr name="TextBox 40" id="40"/>
            <p:cNvSpPr txBox="true"/>
            <p:nvPr/>
          </p:nvSpPr>
          <p:spPr>
            <a:xfrm rot="120000">
              <a:off x="16213627" y="7002459"/>
              <a:ext cx="42847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17</a:t>
              </a:r>
            </a:p>
          </p:txBody>
        </p:sp>
        <p:sp>
          <p:nvSpPr>
            <p:cNvPr name="TextBox 41" id="41"/>
            <p:cNvSpPr txBox="true"/>
            <p:nvPr/>
          </p:nvSpPr>
          <p:spPr>
            <a:xfrm rot="0">
              <a:off x="8371715" y="7428968"/>
              <a:ext cx="2872383" cy="508635"/>
            </a:xfrm>
            <a:prstGeom prst="rect">
              <a:avLst/>
            </a:prstGeom>
          </p:spPr>
          <p:txBody>
            <a:bodyPr anchor="t" rtlCol="false" tIns="0" lIns="0" bIns="0" rIns="0">
              <a:spAutoFit/>
            </a:bodyPr>
            <a:lstStyle/>
            <a:p>
              <a:pPr algn="ctr">
                <a:lnSpc>
                  <a:spcPts val="3119"/>
                </a:lnSpc>
                <a:spcBef>
                  <a:spcPct val="0"/>
                </a:spcBef>
              </a:pPr>
              <a:r>
                <a:rPr lang="en-US" sz="2399">
                  <a:solidFill>
                    <a:srgbClr val="000000"/>
                  </a:solidFill>
                  <a:latin typeface="Oswald"/>
                </a:rPr>
                <a:t>FAMILY WELLBEING</a:t>
              </a:r>
            </a:p>
          </p:txBody>
        </p:sp>
      </p:grpSp>
      <p:sp>
        <p:nvSpPr>
          <p:cNvPr name="TextBox 42" id="42"/>
          <p:cNvSpPr txBox="true"/>
          <p:nvPr/>
        </p:nvSpPr>
        <p:spPr>
          <a:xfrm rot="0">
            <a:off x="3340169" y="136986"/>
            <a:ext cx="11607662" cy="1426492"/>
          </a:xfrm>
          <a:prstGeom prst="rect">
            <a:avLst/>
          </a:prstGeom>
        </p:spPr>
        <p:txBody>
          <a:bodyPr anchor="t" rtlCol="false" tIns="0" lIns="0" bIns="0" rIns="0">
            <a:spAutoFit/>
          </a:bodyPr>
          <a:lstStyle/>
          <a:p>
            <a:pPr algn="ctr" marL="0" indent="0" lvl="0">
              <a:lnSpc>
                <a:spcPts val="11636"/>
              </a:lnSpc>
              <a:spcBef>
                <a:spcPct val="0"/>
              </a:spcBef>
            </a:pPr>
            <a:r>
              <a:rPr lang="en-US" sz="8432" spc="826">
                <a:solidFill>
                  <a:srgbClr val="727171"/>
                </a:solidFill>
                <a:latin typeface="Oswald Bold"/>
              </a:rPr>
              <a:t>FAMILY BACKGROUND</a:t>
            </a:r>
          </a:p>
        </p:txBody>
      </p:sp>
      <p:sp>
        <p:nvSpPr>
          <p:cNvPr name="TextBox 43" id="43"/>
          <p:cNvSpPr txBox="true"/>
          <p:nvPr/>
        </p:nvSpPr>
        <p:spPr>
          <a:xfrm rot="0">
            <a:off x="6783166" y="1636733"/>
            <a:ext cx="4721668" cy="661640"/>
          </a:xfrm>
          <a:prstGeom prst="rect">
            <a:avLst/>
          </a:prstGeom>
        </p:spPr>
        <p:txBody>
          <a:bodyPr anchor="t" rtlCol="false" tIns="0" lIns="0" bIns="0" rIns="0">
            <a:spAutoFit/>
          </a:bodyPr>
          <a:lstStyle/>
          <a:p>
            <a:pPr algn="ctr" marL="0" indent="0" lvl="0">
              <a:lnSpc>
                <a:spcPts val="5393"/>
              </a:lnSpc>
              <a:spcBef>
                <a:spcPct val="0"/>
              </a:spcBef>
            </a:pPr>
            <a:r>
              <a:rPr lang="en-US" sz="3908" spc="383">
                <a:solidFill>
                  <a:srgbClr val="727171"/>
                </a:solidFill>
                <a:latin typeface="Oswald"/>
              </a:rPr>
              <a:t>FAMILY WELLBEING </a:t>
            </a:r>
          </a:p>
        </p:txBody>
      </p:sp>
      <p:sp>
        <p:nvSpPr>
          <p:cNvPr name="TextBox 44" id="44"/>
          <p:cNvSpPr txBox="true"/>
          <p:nvPr/>
        </p:nvSpPr>
        <p:spPr>
          <a:xfrm rot="0">
            <a:off x="5455762" y="2409729"/>
            <a:ext cx="7376477" cy="1560195"/>
          </a:xfrm>
          <a:prstGeom prst="rect">
            <a:avLst/>
          </a:prstGeom>
        </p:spPr>
        <p:txBody>
          <a:bodyPr anchor="t" rtlCol="false" tIns="0" lIns="0" bIns="0" rIns="0">
            <a:spAutoFit/>
          </a:bodyPr>
          <a:lstStyle/>
          <a:p>
            <a:pPr algn="ctr">
              <a:lnSpc>
                <a:spcPts val="3120"/>
              </a:lnSpc>
              <a:spcBef>
                <a:spcPct val="0"/>
              </a:spcBef>
            </a:pPr>
            <a:r>
              <a:rPr lang="en-US" sz="2400">
                <a:solidFill>
                  <a:srgbClr val="727171"/>
                </a:solidFill>
                <a:latin typeface="Oswald"/>
              </a:rPr>
              <a:t>The "family wellbeing" indicator provides an overall framework for the quality of family life, helping to assess how a student's life in a safe and supportive environment influences their overall performance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921271" y="4626917"/>
            <a:ext cx="1637429" cy="1170017"/>
          </a:xfrm>
          <a:custGeom>
            <a:avLst/>
            <a:gdLst/>
            <a:ahLst/>
            <a:cxnLst/>
            <a:rect r="r" b="b" t="t" l="l"/>
            <a:pathLst>
              <a:path h="1170017" w="1637429">
                <a:moveTo>
                  <a:pt x="0" y="0"/>
                </a:moveTo>
                <a:lnTo>
                  <a:pt x="1637429" y="0"/>
                </a:lnTo>
                <a:lnTo>
                  <a:pt x="1637429" y="1170018"/>
                </a:lnTo>
                <a:lnTo>
                  <a:pt x="0" y="1170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19216" y="4626917"/>
            <a:ext cx="1643599" cy="1304607"/>
          </a:xfrm>
          <a:custGeom>
            <a:avLst/>
            <a:gdLst/>
            <a:ahLst/>
            <a:cxnLst/>
            <a:rect r="r" b="b" t="t" l="l"/>
            <a:pathLst>
              <a:path h="1304607" w="1643599">
                <a:moveTo>
                  <a:pt x="0" y="0"/>
                </a:moveTo>
                <a:lnTo>
                  <a:pt x="1643599" y="0"/>
                </a:lnTo>
                <a:lnTo>
                  <a:pt x="1643599" y="1304607"/>
                </a:lnTo>
                <a:lnTo>
                  <a:pt x="0" y="1304607"/>
                </a:lnTo>
                <a:lnTo>
                  <a:pt x="0" y="0"/>
                </a:lnTo>
                <a:close/>
              </a:path>
            </a:pathLst>
          </a:custGeom>
          <a:blipFill>
            <a:blip r:embed="rId4"/>
            <a:stretch>
              <a:fillRect l="0" t="0" r="0" b="0"/>
            </a:stretch>
          </a:blipFill>
        </p:spPr>
      </p:sp>
      <p:sp>
        <p:nvSpPr>
          <p:cNvPr name="Freeform 4" id="4"/>
          <p:cNvSpPr/>
          <p:nvPr/>
        </p:nvSpPr>
        <p:spPr>
          <a:xfrm flipH="false" flipV="false" rot="0">
            <a:off x="11169177" y="6767731"/>
            <a:ext cx="1175399" cy="1554247"/>
          </a:xfrm>
          <a:custGeom>
            <a:avLst/>
            <a:gdLst/>
            <a:ahLst/>
            <a:cxnLst/>
            <a:rect r="r" b="b" t="t" l="l"/>
            <a:pathLst>
              <a:path h="1554247" w="1175399">
                <a:moveTo>
                  <a:pt x="0" y="0"/>
                </a:moveTo>
                <a:lnTo>
                  <a:pt x="1175399" y="0"/>
                </a:lnTo>
                <a:lnTo>
                  <a:pt x="1175399" y="1554246"/>
                </a:lnTo>
                <a:lnTo>
                  <a:pt x="0" y="15542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344576" y="7544854"/>
            <a:ext cx="984120" cy="1013251"/>
          </a:xfrm>
          <a:custGeom>
            <a:avLst/>
            <a:gdLst/>
            <a:ahLst/>
            <a:cxnLst/>
            <a:rect r="r" b="b" t="t" l="l"/>
            <a:pathLst>
              <a:path h="1013251" w="984120">
                <a:moveTo>
                  <a:pt x="0" y="0"/>
                </a:moveTo>
                <a:lnTo>
                  <a:pt x="984121" y="0"/>
                </a:lnTo>
                <a:lnTo>
                  <a:pt x="984121" y="1013251"/>
                </a:lnTo>
                <a:lnTo>
                  <a:pt x="0" y="1013251"/>
                </a:lnTo>
                <a:lnTo>
                  <a:pt x="0" y="0"/>
                </a:lnTo>
                <a:close/>
              </a:path>
            </a:pathLst>
          </a:custGeom>
          <a:blipFill>
            <a:blip r:embed="rId7"/>
            <a:stretch>
              <a:fillRect l="0" t="0" r="0" b="0"/>
            </a:stretch>
          </a:blipFill>
        </p:spPr>
      </p:sp>
      <p:sp>
        <p:nvSpPr>
          <p:cNvPr name="Freeform 6" id="6"/>
          <p:cNvSpPr/>
          <p:nvPr/>
        </p:nvSpPr>
        <p:spPr>
          <a:xfrm flipH="false" flipV="false" rot="0">
            <a:off x="14705410" y="5028892"/>
            <a:ext cx="984120" cy="1013251"/>
          </a:xfrm>
          <a:custGeom>
            <a:avLst/>
            <a:gdLst/>
            <a:ahLst/>
            <a:cxnLst/>
            <a:rect r="r" b="b" t="t" l="l"/>
            <a:pathLst>
              <a:path h="1013251" w="984120">
                <a:moveTo>
                  <a:pt x="0" y="0"/>
                </a:moveTo>
                <a:lnTo>
                  <a:pt x="984120" y="0"/>
                </a:lnTo>
                <a:lnTo>
                  <a:pt x="984120" y="1013252"/>
                </a:lnTo>
                <a:lnTo>
                  <a:pt x="0" y="1013252"/>
                </a:lnTo>
                <a:lnTo>
                  <a:pt x="0" y="0"/>
                </a:lnTo>
                <a:close/>
              </a:path>
            </a:pathLst>
          </a:custGeom>
          <a:blipFill>
            <a:blip r:embed="rId7"/>
            <a:stretch>
              <a:fillRect l="0" t="0" r="0" b="0"/>
            </a:stretch>
          </a:blipFill>
        </p:spPr>
      </p:sp>
      <p:sp>
        <p:nvSpPr>
          <p:cNvPr name="Freeform 7" id="7"/>
          <p:cNvSpPr/>
          <p:nvPr/>
        </p:nvSpPr>
        <p:spPr>
          <a:xfrm flipH="false" flipV="false" rot="0">
            <a:off x="13530011" y="4377278"/>
            <a:ext cx="1175399" cy="1554247"/>
          </a:xfrm>
          <a:custGeom>
            <a:avLst/>
            <a:gdLst/>
            <a:ahLst/>
            <a:cxnLst/>
            <a:rect r="r" b="b" t="t" l="l"/>
            <a:pathLst>
              <a:path h="1554247" w="1175399">
                <a:moveTo>
                  <a:pt x="0" y="0"/>
                </a:moveTo>
                <a:lnTo>
                  <a:pt x="1175399" y="0"/>
                </a:lnTo>
                <a:lnTo>
                  <a:pt x="1175399" y="1554246"/>
                </a:lnTo>
                <a:lnTo>
                  <a:pt x="0" y="15542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6431807" y="7220082"/>
            <a:ext cx="1338024" cy="1338024"/>
          </a:xfrm>
          <a:custGeom>
            <a:avLst/>
            <a:gdLst/>
            <a:ahLst/>
            <a:cxnLst/>
            <a:rect r="r" b="b" t="t" l="l"/>
            <a:pathLst>
              <a:path h="1338024" w="1338024">
                <a:moveTo>
                  <a:pt x="0" y="0"/>
                </a:moveTo>
                <a:lnTo>
                  <a:pt x="1338024" y="0"/>
                </a:lnTo>
                <a:lnTo>
                  <a:pt x="1338024" y="1338023"/>
                </a:lnTo>
                <a:lnTo>
                  <a:pt x="0" y="13380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4629281" y="244016"/>
            <a:ext cx="10186834" cy="1426492"/>
          </a:xfrm>
          <a:prstGeom prst="rect">
            <a:avLst/>
          </a:prstGeom>
        </p:spPr>
        <p:txBody>
          <a:bodyPr anchor="t" rtlCol="false" tIns="0" lIns="0" bIns="0" rIns="0">
            <a:spAutoFit/>
          </a:bodyPr>
          <a:lstStyle/>
          <a:p>
            <a:pPr algn="ctr" marL="0" indent="0" lvl="0">
              <a:lnSpc>
                <a:spcPts val="11636"/>
              </a:lnSpc>
              <a:spcBef>
                <a:spcPct val="0"/>
              </a:spcBef>
            </a:pPr>
            <a:r>
              <a:rPr lang="en-US" sz="8432" spc="826">
                <a:solidFill>
                  <a:srgbClr val="727171"/>
                </a:solidFill>
                <a:latin typeface="Oswald"/>
              </a:rPr>
              <a:t>SOCIAL ASPECTS</a:t>
            </a:r>
          </a:p>
        </p:txBody>
      </p:sp>
      <p:sp>
        <p:nvSpPr>
          <p:cNvPr name="TextBox 10" id="10"/>
          <p:cNvSpPr txBox="true"/>
          <p:nvPr/>
        </p:nvSpPr>
        <p:spPr>
          <a:xfrm rot="0">
            <a:off x="7035209" y="1679192"/>
            <a:ext cx="4721668" cy="661640"/>
          </a:xfrm>
          <a:prstGeom prst="rect">
            <a:avLst/>
          </a:prstGeom>
        </p:spPr>
        <p:txBody>
          <a:bodyPr anchor="t" rtlCol="false" tIns="0" lIns="0" bIns="0" rIns="0">
            <a:spAutoFit/>
          </a:bodyPr>
          <a:lstStyle/>
          <a:p>
            <a:pPr algn="ctr" marL="0" indent="0" lvl="0">
              <a:lnSpc>
                <a:spcPts val="5393"/>
              </a:lnSpc>
              <a:spcBef>
                <a:spcPct val="0"/>
              </a:spcBef>
            </a:pPr>
            <a:r>
              <a:rPr lang="en-US" sz="3908" spc="383">
                <a:solidFill>
                  <a:srgbClr val="727171"/>
                </a:solidFill>
                <a:latin typeface="Oswald"/>
              </a:rPr>
              <a:t>THE VARIABLES </a:t>
            </a:r>
          </a:p>
        </p:txBody>
      </p:sp>
      <p:sp>
        <p:nvSpPr>
          <p:cNvPr name="TextBox 11" id="11"/>
          <p:cNvSpPr txBox="true"/>
          <p:nvPr/>
        </p:nvSpPr>
        <p:spPr>
          <a:xfrm rot="0">
            <a:off x="5095345" y="2472396"/>
            <a:ext cx="9254705" cy="1169670"/>
          </a:xfrm>
          <a:prstGeom prst="rect">
            <a:avLst/>
          </a:prstGeom>
        </p:spPr>
        <p:txBody>
          <a:bodyPr anchor="t" rtlCol="false" tIns="0" lIns="0" bIns="0" rIns="0">
            <a:spAutoFit/>
          </a:bodyPr>
          <a:lstStyle/>
          <a:p>
            <a:pPr algn="ctr">
              <a:lnSpc>
                <a:spcPts val="3120"/>
              </a:lnSpc>
              <a:spcBef>
                <a:spcPct val="0"/>
              </a:spcBef>
            </a:pPr>
            <a:r>
              <a:rPr lang="en-US" sz="2400">
                <a:solidFill>
                  <a:srgbClr val="727171"/>
                </a:solidFill>
                <a:latin typeface="Oswald"/>
              </a:rPr>
              <a:t>The variables describe student attributes in relation to social behaviors, including </a:t>
            </a:r>
          </a:p>
          <a:p>
            <a:pPr algn="ctr">
              <a:lnSpc>
                <a:spcPts val="3120"/>
              </a:lnSpc>
              <a:spcBef>
                <a:spcPct val="0"/>
              </a:spcBef>
            </a:pPr>
            <a:r>
              <a:rPr lang="en-US" sz="2400">
                <a:solidFill>
                  <a:srgbClr val="727171"/>
                </a:solidFill>
                <a:latin typeface="Oswald"/>
              </a:rPr>
              <a:t>categorical, ordered variables of the students’ free time and how often they spend time with friends, alcohol consumption, and relationship status.</a:t>
            </a:r>
          </a:p>
        </p:txBody>
      </p:sp>
      <p:sp>
        <p:nvSpPr>
          <p:cNvPr name="TextBox 12" id="12"/>
          <p:cNvSpPr txBox="true"/>
          <p:nvPr/>
        </p:nvSpPr>
        <p:spPr>
          <a:xfrm rot="0">
            <a:off x="2379151" y="6004044"/>
            <a:ext cx="4721668" cy="385381"/>
          </a:xfrm>
          <a:prstGeom prst="rect">
            <a:avLst/>
          </a:prstGeom>
        </p:spPr>
        <p:txBody>
          <a:bodyPr anchor="t" rtlCol="false" tIns="0" lIns="0" bIns="0" rIns="0">
            <a:spAutoFit/>
          </a:bodyPr>
          <a:lstStyle/>
          <a:p>
            <a:pPr algn="ctr" marL="0" indent="0" lvl="0">
              <a:lnSpc>
                <a:spcPts val="3185"/>
              </a:lnSpc>
              <a:spcBef>
                <a:spcPct val="0"/>
              </a:spcBef>
            </a:pPr>
            <a:r>
              <a:rPr lang="en-US" sz="2308" spc="226">
                <a:solidFill>
                  <a:srgbClr val="727171"/>
                </a:solidFill>
                <a:latin typeface="Oswald"/>
              </a:rPr>
              <a:t>ROMANTIC</a:t>
            </a:r>
          </a:p>
        </p:txBody>
      </p:sp>
      <p:sp>
        <p:nvSpPr>
          <p:cNvPr name="TextBox 13" id="13"/>
          <p:cNvSpPr txBox="true"/>
          <p:nvPr/>
        </p:nvSpPr>
        <p:spPr>
          <a:xfrm rot="0">
            <a:off x="4739985" y="8662183"/>
            <a:ext cx="4721668" cy="385381"/>
          </a:xfrm>
          <a:prstGeom prst="rect">
            <a:avLst/>
          </a:prstGeom>
        </p:spPr>
        <p:txBody>
          <a:bodyPr anchor="t" rtlCol="false" tIns="0" lIns="0" bIns="0" rIns="0">
            <a:spAutoFit/>
          </a:bodyPr>
          <a:lstStyle/>
          <a:p>
            <a:pPr algn="ctr" marL="0" indent="0" lvl="0">
              <a:lnSpc>
                <a:spcPts val="3185"/>
              </a:lnSpc>
              <a:spcBef>
                <a:spcPct val="0"/>
              </a:spcBef>
            </a:pPr>
            <a:r>
              <a:rPr lang="en-US" sz="2308" spc="226">
                <a:solidFill>
                  <a:srgbClr val="727171"/>
                </a:solidFill>
                <a:latin typeface="Oswald"/>
              </a:rPr>
              <a:t>FREETIME</a:t>
            </a:r>
          </a:p>
        </p:txBody>
      </p:sp>
      <p:sp>
        <p:nvSpPr>
          <p:cNvPr name="TextBox 14" id="14"/>
          <p:cNvSpPr txBox="true"/>
          <p:nvPr/>
        </p:nvSpPr>
        <p:spPr>
          <a:xfrm rot="0">
            <a:off x="7380182" y="6004044"/>
            <a:ext cx="4721668" cy="385381"/>
          </a:xfrm>
          <a:prstGeom prst="rect">
            <a:avLst/>
          </a:prstGeom>
        </p:spPr>
        <p:txBody>
          <a:bodyPr anchor="t" rtlCol="false" tIns="0" lIns="0" bIns="0" rIns="0">
            <a:spAutoFit/>
          </a:bodyPr>
          <a:lstStyle/>
          <a:p>
            <a:pPr algn="ctr" marL="0" indent="0" lvl="0">
              <a:lnSpc>
                <a:spcPts val="3185"/>
              </a:lnSpc>
              <a:spcBef>
                <a:spcPct val="0"/>
              </a:spcBef>
            </a:pPr>
            <a:r>
              <a:rPr lang="en-US" sz="2308" spc="226">
                <a:solidFill>
                  <a:srgbClr val="727171"/>
                </a:solidFill>
                <a:latin typeface="Oswald"/>
              </a:rPr>
              <a:t>GOOUT</a:t>
            </a:r>
          </a:p>
        </p:txBody>
      </p:sp>
      <p:sp>
        <p:nvSpPr>
          <p:cNvPr name="TextBox 15" id="15"/>
          <p:cNvSpPr txBox="true"/>
          <p:nvPr/>
        </p:nvSpPr>
        <p:spPr>
          <a:xfrm rot="0">
            <a:off x="9741015" y="8662183"/>
            <a:ext cx="4721668" cy="385381"/>
          </a:xfrm>
          <a:prstGeom prst="rect">
            <a:avLst/>
          </a:prstGeom>
        </p:spPr>
        <p:txBody>
          <a:bodyPr anchor="t" rtlCol="false" tIns="0" lIns="0" bIns="0" rIns="0">
            <a:spAutoFit/>
          </a:bodyPr>
          <a:lstStyle/>
          <a:p>
            <a:pPr algn="ctr" marL="0" indent="0" lvl="0">
              <a:lnSpc>
                <a:spcPts val="3185"/>
              </a:lnSpc>
              <a:spcBef>
                <a:spcPct val="0"/>
              </a:spcBef>
            </a:pPr>
            <a:r>
              <a:rPr lang="en-US" sz="2308" spc="226">
                <a:solidFill>
                  <a:srgbClr val="727171"/>
                </a:solidFill>
                <a:latin typeface="Oswald"/>
              </a:rPr>
              <a:t>DALC</a:t>
            </a:r>
          </a:p>
        </p:txBody>
      </p:sp>
      <p:sp>
        <p:nvSpPr>
          <p:cNvPr name="TextBox 16" id="16"/>
          <p:cNvSpPr txBox="true"/>
          <p:nvPr/>
        </p:nvSpPr>
        <p:spPr>
          <a:xfrm rot="0">
            <a:off x="12344576" y="6004044"/>
            <a:ext cx="4721668" cy="385381"/>
          </a:xfrm>
          <a:prstGeom prst="rect">
            <a:avLst/>
          </a:prstGeom>
        </p:spPr>
        <p:txBody>
          <a:bodyPr anchor="t" rtlCol="false" tIns="0" lIns="0" bIns="0" rIns="0">
            <a:spAutoFit/>
          </a:bodyPr>
          <a:lstStyle/>
          <a:p>
            <a:pPr algn="ctr" marL="0" indent="0" lvl="0">
              <a:lnSpc>
                <a:spcPts val="3185"/>
              </a:lnSpc>
              <a:spcBef>
                <a:spcPct val="0"/>
              </a:spcBef>
            </a:pPr>
            <a:r>
              <a:rPr lang="en-US" sz="2308" spc="226">
                <a:solidFill>
                  <a:srgbClr val="727171"/>
                </a:solidFill>
                <a:latin typeface="Oswald"/>
              </a:rPr>
              <a:t>WALC</a:t>
            </a:r>
          </a:p>
        </p:txBody>
      </p:sp>
      <p:sp>
        <p:nvSpPr>
          <p:cNvPr name="TextBox 17" id="17"/>
          <p:cNvSpPr txBox="true"/>
          <p:nvPr/>
        </p:nvSpPr>
        <p:spPr>
          <a:xfrm rot="0">
            <a:off x="12565181" y="7960679"/>
            <a:ext cx="542910" cy="482482"/>
          </a:xfrm>
          <a:prstGeom prst="rect">
            <a:avLst/>
          </a:prstGeom>
        </p:spPr>
        <p:txBody>
          <a:bodyPr anchor="t" rtlCol="false" tIns="0" lIns="0" bIns="0" rIns="0">
            <a:spAutoFit/>
          </a:bodyPr>
          <a:lstStyle/>
          <a:p>
            <a:pPr algn="ctr">
              <a:lnSpc>
                <a:spcPts val="4051"/>
              </a:lnSpc>
              <a:spcBef>
                <a:spcPct val="0"/>
              </a:spcBef>
            </a:pPr>
            <a:r>
              <a:rPr lang="en-US" sz="3116">
                <a:solidFill>
                  <a:srgbClr val="DE556D"/>
                </a:solidFill>
                <a:latin typeface="Oswald"/>
              </a:rPr>
              <a:t>M-F</a:t>
            </a:r>
          </a:p>
        </p:txBody>
      </p:sp>
      <p:sp>
        <p:nvSpPr>
          <p:cNvPr name="TextBox 18" id="18"/>
          <p:cNvSpPr txBox="true"/>
          <p:nvPr/>
        </p:nvSpPr>
        <p:spPr>
          <a:xfrm rot="0">
            <a:off x="14946772" y="5449042"/>
            <a:ext cx="501396" cy="482482"/>
          </a:xfrm>
          <a:prstGeom prst="rect">
            <a:avLst/>
          </a:prstGeom>
        </p:spPr>
        <p:txBody>
          <a:bodyPr anchor="t" rtlCol="false" tIns="0" lIns="0" bIns="0" rIns="0">
            <a:spAutoFit/>
          </a:bodyPr>
          <a:lstStyle/>
          <a:p>
            <a:pPr algn="ctr">
              <a:lnSpc>
                <a:spcPts val="4051"/>
              </a:lnSpc>
              <a:spcBef>
                <a:spcPct val="0"/>
              </a:spcBef>
            </a:pPr>
            <a:r>
              <a:rPr lang="en-US" sz="3116">
                <a:solidFill>
                  <a:srgbClr val="DE556D"/>
                </a:solidFill>
                <a:latin typeface="Oswald"/>
              </a:rPr>
              <a:t>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19542" y="2100380"/>
            <a:ext cx="6505189" cy="7213415"/>
          </a:xfrm>
          <a:custGeom>
            <a:avLst/>
            <a:gdLst/>
            <a:ahLst/>
            <a:cxnLst/>
            <a:rect r="r" b="b" t="t" l="l"/>
            <a:pathLst>
              <a:path h="7213415" w="6505189">
                <a:moveTo>
                  <a:pt x="0" y="0"/>
                </a:moveTo>
                <a:lnTo>
                  <a:pt x="6505189" y="0"/>
                </a:lnTo>
                <a:lnTo>
                  <a:pt x="6505189" y="7213415"/>
                </a:lnTo>
                <a:lnTo>
                  <a:pt x="0" y="7213415"/>
                </a:lnTo>
                <a:lnTo>
                  <a:pt x="0" y="0"/>
                </a:lnTo>
                <a:close/>
              </a:path>
            </a:pathLst>
          </a:custGeom>
          <a:blipFill>
            <a:blip r:embed="rId2"/>
            <a:stretch>
              <a:fillRect l="0" t="0" r="0" b="0"/>
            </a:stretch>
          </a:blipFill>
        </p:spPr>
      </p:sp>
      <p:grpSp>
        <p:nvGrpSpPr>
          <p:cNvPr name="Group 3" id="3"/>
          <p:cNvGrpSpPr/>
          <p:nvPr/>
        </p:nvGrpSpPr>
        <p:grpSpPr>
          <a:xfrm rot="0">
            <a:off x="3119542" y="1741672"/>
            <a:ext cx="5807566" cy="717417"/>
            <a:chOff x="0" y="0"/>
            <a:chExt cx="1529565" cy="188949"/>
          </a:xfrm>
        </p:grpSpPr>
        <p:sp>
          <p:nvSpPr>
            <p:cNvPr name="Freeform 4" id="4"/>
            <p:cNvSpPr/>
            <p:nvPr/>
          </p:nvSpPr>
          <p:spPr>
            <a:xfrm flipH="false" flipV="false" rot="0">
              <a:off x="0" y="0"/>
              <a:ext cx="1529565" cy="188949"/>
            </a:xfrm>
            <a:custGeom>
              <a:avLst/>
              <a:gdLst/>
              <a:ahLst/>
              <a:cxnLst/>
              <a:rect r="r" b="b" t="t" l="l"/>
              <a:pathLst>
                <a:path h="188949" w="1529565">
                  <a:moveTo>
                    <a:pt x="0" y="0"/>
                  </a:moveTo>
                  <a:lnTo>
                    <a:pt x="1529565" y="0"/>
                  </a:lnTo>
                  <a:lnTo>
                    <a:pt x="1529565" y="188949"/>
                  </a:lnTo>
                  <a:lnTo>
                    <a:pt x="0" y="188949"/>
                  </a:lnTo>
                  <a:close/>
                </a:path>
              </a:pathLst>
            </a:custGeom>
            <a:solidFill>
              <a:srgbClr val="FFFFFF"/>
            </a:solidFill>
          </p:spPr>
        </p:sp>
        <p:sp>
          <p:nvSpPr>
            <p:cNvPr name="TextBox 5" id="5"/>
            <p:cNvSpPr txBox="true"/>
            <p:nvPr/>
          </p:nvSpPr>
          <p:spPr>
            <a:xfrm>
              <a:off x="0" y="-19050"/>
              <a:ext cx="1529565" cy="207999"/>
            </a:xfrm>
            <a:prstGeom prst="rect">
              <a:avLst/>
            </a:prstGeom>
          </p:spPr>
          <p:txBody>
            <a:bodyPr anchor="ctr" rtlCol="false" tIns="50800" lIns="50800" bIns="50800" rIns="50800"/>
            <a:lstStyle/>
            <a:p>
              <a:pPr algn="ctr">
                <a:lnSpc>
                  <a:spcPts val="1950"/>
                </a:lnSpc>
              </a:pPr>
            </a:p>
          </p:txBody>
        </p:sp>
      </p:grpSp>
      <p:sp>
        <p:nvSpPr>
          <p:cNvPr name="TextBox 6" id="6"/>
          <p:cNvSpPr txBox="true"/>
          <p:nvPr/>
        </p:nvSpPr>
        <p:spPr>
          <a:xfrm rot="0">
            <a:off x="4050583" y="244016"/>
            <a:ext cx="10186834" cy="1426492"/>
          </a:xfrm>
          <a:prstGeom prst="rect">
            <a:avLst/>
          </a:prstGeom>
        </p:spPr>
        <p:txBody>
          <a:bodyPr anchor="t" rtlCol="false" tIns="0" lIns="0" bIns="0" rIns="0">
            <a:spAutoFit/>
          </a:bodyPr>
          <a:lstStyle/>
          <a:p>
            <a:pPr algn="ctr" marL="0" indent="0" lvl="0">
              <a:lnSpc>
                <a:spcPts val="11636"/>
              </a:lnSpc>
              <a:spcBef>
                <a:spcPct val="0"/>
              </a:spcBef>
            </a:pPr>
            <a:r>
              <a:rPr lang="en-US" sz="8432" spc="826">
                <a:solidFill>
                  <a:srgbClr val="727171"/>
                </a:solidFill>
                <a:latin typeface="Oswald Bold"/>
              </a:rPr>
              <a:t>SOCIAL ASPECTS</a:t>
            </a:r>
          </a:p>
        </p:txBody>
      </p:sp>
      <p:sp>
        <p:nvSpPr>
          <p:cNvPr name="TextBox 7" id="7"/>
          <p:cNvSpPr txBox="true"/>
          <p:nvPr/>
        </p:nvSpPr>
        <p:spPr>
          <a:xfrm rot="0">
            <a:off x="11146012" y="7526855"/>
            <a:ext cx="6182810" cy="1169670"/>
          </a:xfrm>
          <a:prstGeom prst="rect">
            <a:avLst/>
          </a:prstGeom>
        </p:spPr>
        <p:txBody>
          <a:bodyPr anchor="t" rtlCol="false" tIns="0" lIns="0" bIns="0" rIns="0">
            <a:spAutoFit/>
          </a:bodyPr>
          <a:lstStyle/>
          <a:p>
            <a:pPr algn="ctr">
              <a:lnSpc>
                <a:spcPts val="3120"/>
              </a:lnSpc>
            </a:pPr>
            <a:r>
              <a:rPr lang="en-US" sz="2400">
                <a:solidFill>
                  <a:srgbClr val="000000"/>
                </a:solidFill>
                <a:latin typeface="Oswald"/>
              </a:rPr>
              <a:t>Wilcoxom rank sum exact test</a:t>
            </a:r>
          </a:p>
          <a:p>
            <a:pPr algn="ctr">
              <a:lnSpc>
                <a:spcPts val="3120"/>
              </a:lnSpc>
            </a:pPr>
            <a:r>
              <a:rPr lang="en-US" sz="2400">
                <a:solidFill>
                  <a:srgbClr val="000000"/>
                </a:solidFill>
                <a:latin typeface="Oswald"/>
              </a:rPr>
              <a:t>data: goout_romantic_no and go_out_romantic_yes</a:t>
            </a:r>
          </a:p>
          <a:p>
            <a:pPr algn="ctr">
              <a:lnSpc>
                <a:spcPts val="3120"/>
              </a:lnSpc>
              <a:spcBef>
                <a:spcPct val="0"/>
              </a:spcBef>
            </a:pPr>
            <a:r>
              <a:rPr lang="en-US" sz="2400">
                <a:solidFill>
                  <a:srgbClr val="000000"/>
                </a:solidFill>
                <a:latin typeface="Oswald"/>
              </a:rPr>
              <a:t>W=19, pvalue=0.222</a:t>
            </a:r>
          </a:p>
        </p:txBody>
      </p:sp>
      <p:sp>
        <p:nvSpPr>
          <p:cNvPr name="TextBox 8" id="8"/>
          <p:cNvSpPr txBox="true"/>
          <p:nvPr/>
        </p:nvSpPr>
        <p:spPr>
          <a:xfrm rot="0">
            <a:off x="3471764" y="1814563"/>
            <a:ext cx="6764834" cy="644526"/>
          </a:xfrm>
          <a:prstGeom prst="rect">
            <a:avLst/>
          </a:prstGeom>
        </p:spPr>
        <p:txBody>
          <a:bodyPr anchor="t" rtlCol="false" tIns="0" lIns="0" bIns="0" rIns="0">
            <a:spAutoFit/>
          </a:bodyPr>
          <a:lstStyle/>
          <a:p>
            <a:pPr algn="ctr">
              <a:lnSpc>
                <a:spcPts val="5199"/>
              </a:lnSpc>
              <a:spcBef>
                <a:spcPct val="0"/>
              </a:spcBef>
            </a:pPr>
            <a:r>
              <a:rPr lang="en-US" sz="3999">
                <a:solidFill>
                  <a:srgbClr val="727171"/>
                </a:solidFill>
                <a:latin typeface="Oswald"/>
              </a:rPr>
              <a:t>Romantic relationship  and going out</a:t>
            </a:r>
          </a:p>
        </p:txBody>
      </p:sp>
      <p:sp>
        <p:nvSpPr>
          <p:cNvPr name="Freeform 9" id="9"/>
          <p:cNvSpPr/>
          <p:nvPr/>
        </p:nvSpPr>
        <p:spPr>
          <a:xfrm flipH="false" flipV="false" rot="-8775963">
            <a:off x="9990042" y="-801062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579752">
            <a:off x="-7288843" y="4097387"/>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21853" y="598753"/>
            <a:ext cx="16266147" cy="9089494"/>
            <a:chOff x="0" y="0"/>
            <a:chExt cx="21688196" cy="12119326"/>
          </a:xfrm>
        </p:grpSpPr>
        <p:sp>
          <p:nvSpPr>
            <p:cNvPr name="Freeform 3" id="3"/>
            <p:cNvSpPr/>
            <p:nvPr/>
          </p:nvSpPr>
          <p:spPr>
            <a:xfrm flipH="false" flipV="false" rot="0">
              <a:off x="437703" y="316713"/>
              <a:ext cx="9232355" cy="8359781"/>
            </a:xfrm>
            <a:custGeom>
              <a:avLst/>
              <a:gdLst/>
              <a:ahLst/>
              <a:cxnLst/>
              <a:rect r="r" b="b" t="t" l="l"/>
              <a:pathLst>
                <a:path h="8359781" w="9232355">
                  <a:moveTo>
                    <a:pt x="0" y="0"/>
                  </a:moveTo>
                  <a:lnTo>
                    <a:pt x="9232355" y="0"/>
                  </a:lnTo>
                  <a:lnTo>
                    <a:pt x="9232355" y="8359781"/>
                  </a:lnTo>
                  <a:lnTo>
                    <a:pt x="0" y="8359781"/>
                  </a:lnTo>
                  <a:lnTo>
                    <a:pt x="0" y="0"/>
                  </a:lnTo>
                  <a:close/>
                </a:path>
              </a:pathLst>
            </a:custGeom>
            <a:blipFill>
              <a:blip r:embed="rId2"/>
              <a:stretch>
                <a:fillRect l="-1014" t="0" r="-1014" b="0"/>
              </a:stretch>
            </a:blipFill>
          </p:spPr>
        </p:sp>
        <p:sp>
          <p:nvSpPr>
            <p:cNvPr name="Freeform 4" id="4"/>
            <p:cNvSpPr/>
            <p:nvPr/>
          </p:nvSpPr>
          <p:spPr>
            <a:xfrm flipH="false" flipV="false" rot="0">
              <a:off x="11701514" y="316713"/>
              <a:ext cx="9238973" cy="8359781"/>
            </a:xfrm>
            <a:custGeom>
              <a:avLst/>
              <a:gdLst/>
              <a:ahLst/>
              <a:cxnLst/>
              <a:rect r="r" b="b" t="t" l="l"/>
              <a:pathLst>
                <a:path h="8359781" w="9238973">
                  <a:moveTo>
                    <a:pt x="0" y="0"/>
                  </a:moveTo>
                  <a:lnTo>
                    <a:pt x="9238973" y="0"/>
                  </a:lnTo>
                  <a:lnTo>
                    <a:pt x="9238973" y="8359781"/>
                  </a:lnTo>
                  <a:lnTo>
                    <a:pt x="0" y="8359781"/>
                  </a:lnTo>
                  <a:lnTo>
                    <a:pt x="0" y="0"/>
                  </a:lnTo>
                  <a:close/>
                </a:path>
              </a:pathLst>
            </a:custGeom>
            <a:blipFill>
              <a:blip r:embed="rId3"/>
              <a:stretch>
                <a:fillRect l="0" t="0" r="0" b="0"/>
              </a:stretch>
            </a:blipFill>
          </p:spPr>
        </p:sp>
        <p:grpSp>
          <p:nvGrpSpPr>
            <p:cNvPr name="Group 5" id="5"/>
            <p:cNvGrpSpPr/>
            <p:nvPr/>
          </p:nvGrpSpPr>
          <p:grpSpPr>
            <a:xfrm rot="0">
              <a:off x="781042" y="0"/>
              <a:ext cx="9578200" cy="1081184"/>
              <a:chOff x="0" y="0"/>
              <a:chExt cx="1891990" cy="213567"/>
            </a:xfrm>
          </p:grpSpPr>
          <p:sp>
            <p:nvSpPr>
              <p:cNvPr name="Freeform 6" id="6"/>
              <p:cNvSpPr/>
              <p:nvPr/>
            </p:nvSpPr>
            <p:spPr>
              <a:xfrm flipH="false" flipV="false" rot="0">
                <a:off x="0" y="0"/>
                <a:ext cx="1891990" cy="213567"/>
              </a:xfrm>
              <a:custGeom>
                <a:avLst/>
                <a:gdLst/>
                <a:ahLst/>
                <a:cxnLst/>
                <a:rect r="r" b="b" t="t" l="l"/>
                <a:pathLst>
                  <a:path h="213567" w="1891990">
                    <a:moveTo>
                      <a:pt x="0" y="0"/>
                    </a:moveTo>
                    <a:lnTo>
                      <a:pt x="1891990" y="0"/>
                    </a:lnTo>
                    <a:lnTo>
                      <a:pt x="1891990" y="213567"/>
                    </a:lnTo>
                    <a:lnTo>
                      <a:pt x="0" y="213567"/>
                    </a:lnTo>
                    <a:close/>
                  </a:path>
                </a:pathLst>
              </a:custGeom>
              <a:solidFill>
                <a:srgbClr val="FFFBFB"/>
              </a:solidFill>
            </p:spPr>
          </p:sp>
          <p:sp>
            <p:nvSpPr>
              <p:cNvPr name="TextBox 7" id="7"/>
              <p:cNvSpPr txBox="true"/>
              <p:nvPr/>
            </p:nvSpPr>
            <p:spPr>
              <a:xfrm>
                <a:off x="0" y="-19050"/>
                <a:ext cx="1891990" cy="232617"/>
              </a:xfrm>
              <a:prstGeom prst="rect">
                <a:avLst/>
              </a:prstGeom>
            </p:spPr>
            <p:txBody>
              <a:bodyPr anchor="ctr" rtlCol="false" tIns="50800" lIns="50800" bIns="50800" rIns="50800"/>
              <a:lstStyle/>
              <a:p>
                <a:pPr algn="ctr">
                  <a:lnSpc>
                    <a:spcPts val="1950"/>
                  </a:lnSpc>
                </a:pPr>
              </a:p>
            </p:txBody>
          </p:sp>
        </p:grpSp>
        <p:grpSp>
          <p:nvGrpSpPr>
            <p:cNvPr name="Group 8" id="8"/>
            <p:cNvGrpSpPr/>
            <p:nvPr/>
          </p:nvGrpSpPr>
          <p:grpSpPr>
            <a:xfrm rot="0">
              <a:off x="11540881" y="0"/>
              <a:ext cx="9578200" cy="1081184"/>
              <a:chOff x="0" y="0"/>
              <a:chExt cx="1891990" cy="213567"/>
            </a:xfrm>
          </p:grpSpPr>
          <p:sp>
            <p:nvSpPr>
              <p:cNvPr name="Freeform 9" id="9"/>
              <p:cNvSpPr/>
              <p:nvPr/>
            </p:nvSpPr>
            <p:spPr>
              <a:xfrm flipH="false" flipV="false" rot="0">
                <a:off x="0" y="0"/>
                <a:ext cx="1891990" cy="213567"/>
              </a:xfrm>
              <a:custGeom>
                <a:avLst/>
                <a:gdLst/>
                <a:ahLst/>
                <a:cxnLst/>
                <a:rect r="r" b="b" t="t" l="l"/>
                <a:pathLst>
                  <a:path h="213567" w="1891990">
                    <a:moveTo>
                      <a:pt x="0" y="0"/>
                    </a:moveTo>
                    <a:lnTo>
                      <a:pt x="1891990" y="0"/>
                    </a:lnTo>
                    <a:lnTo>
                      <a:pt x="1891990" y="213567"/>
                    </a:lnTo>
                    <a:lnTo>
                      <a:pt x="0" y="213567"/>
                    </a:lnTo>
                    <a:close/>
                  </a:path>
                </a:pathLst>
              </a:custGeom>
              <a:solidFill>
                <a:srgbClr val="FFFBFB"/>
              </a:solidFill>
            </p:spPr>
          </p:sp>
          <p:sp>
            <p:nvSpPr>
              <p:cNvPr name="TextBox 10" id="10"/>
              <p:cNvSpPr txBox="true"/>
              <p:nvPr/>
            </p:nvSpPr>
            <p:spPr>
              <a:xfrm>
                <a:off x="0" y="-19050"/>
                <a:ext cx="1891990" cy="232617"/>
              </a:xfrm>
              <a:prstGeom prst="rect">
                <a:avLst/>
              </a:prstGeom>
            </p:spPr>
            <p:txBody>
              <a:bodyPr anchor="ctr" rtlCol="false" tIns="50800" lIns="50800" bIns="50800" rIns="50800"/>
              <a:lstStyle/>
              <a:p>
                <a:pPr algn="ctr">
                  <a:lnSpc>
                    <a:spcPts val="1950"/>
                  </a:lnSpc>
                </a:pPr>
              </a:p>
            </p:txBody>
          </p:sp>
        </p:grpSp>
        <p:grpSp>
          <p:nvGrpSpPr>
            <p:cNvPr name="Group 11" id="11"/>
            <p:cNvGrpSpPr/>
            <p:nvPr/>
          </p:nvGrpSpPr>
          <p:grpSpPr>
            <a:xfrm rot="0">
              <a:off x="1957755" y="7834308"/>
              <a:ext cx="6907201" cy="409499"/>
              <a:chOff x="0" y="0"/>
              <a:chExt cx="1364385" cy="80889"/>
            </a:xfrm>
          </p:grpSpPr>
          <p:sp>
            <p:nvSpPr>
              <p:cNvPr name="Freeform 12" id="12"/>
              <p:cNvSpPr/>
              <p:nvPr/>
            </p:nvSpPr>
            <p:spPr>
              <a:xfrm flipH="false" flipV="false" rot="0">
                <a:off x="0" y="0"/>
                <a:ext cx="1364385" cy="80889"/>
              </a:xfrm>
              <a:custGeom>
                <a:avLst/>
                <a:gdLst/>
                <a:ahLst/>
                <a:cxnLst/>
                <a:rect r="r" b="b" t="t" l="l"/>
                <a:pathLst>
                  <a:path h="80889" w="1364385">
                    <a:moveTo>
                      <a:pt x="0" y="0"/>
                    </a:moveTo>
                    <a:lnTo>
                      <a:pt x="1364385" y="0"/>
                    </a:lnTo>
                    <a:lnTo>
                      <a:pt x="1364385" y="80889"/>
                    </a:lnTo>
                    <a:lnTo>
                      <a:pt x="0" y="80889"/>
                    </a:lnTo>
                    <a:close/>
                  </a:path>
                </a:pathLst>
              </a:custGeom>
              <a:solidFill>
                <a:srgbClr val="FFFFFF"/>
              </a:solidFill>
            </p:spPr>
          </p:sp>
          <p:sp>
            <p:nvSpPr>
              <p:cNvPr name="TextBox 13" id="13"/>
              <p:cNvSpPr txBox="true"/>
              <p:nvPr/>
            </p:nvSpPr>
            <p:spPr>
              <a:xfrm>
                <a:off x="0" y="-19050"/>
                <a:ext cx="1364385" cy="99939"/>
              </a:xfrm>
              <a:prstGeom prst="rect">
                <a:avLst/>
              </a:prstGeom>
            </p:spPr>
            <p:txBody>
              <a:bodyPr anchor="ctr" rtlCol="false" tIns="50800" lIns="50800" bIns="50800" rIns="50800"/>
              <a:lstStyle/>
              <a:p>
                <a:pPr algn="ctr">
                  <a:lnSpc>
                    <a:spcPts val="1950"/>
                  </a:lnSpc>
                </a:pPr>
              </a:p>
            </p:txBody>
          </p:sp>
        </p:grpSp>
        <p:grpSp>
          <p:nvGrpSpPr>
            <p:cNvPr name="Group 14" id="14"/>
            <p:cNvGrpSpPr/>
            <p:nvPr/>
          </p:nvGrpSpPr>
          <p:grpSpPr>
            <a:xfrm rot="0">
              <a:off x="13160938" y="7734258"/>
              <a:ext cx="6907201" cy="409499"/>
              <a:chOff x="0" y="0"/>
              <a:chExt cx="1364385" cy="80889"/>
            </a:xfrm>
          </p:grpSpPr>
          <p:sp>
            <p:nvSpPr>
              <p:cNvPr name="Freeform 15" id="15"/>
              <p:cNvSpPr/>
              <p:nvPr/>
            </p:nvSpPr>
            <p:spPr>
              <a:xfrm flipH="false" flipV="false" rot="0">
                <a:off x="0" y="0"/>
                <a:ext cx="1364385" cy="80889"/>
              </a:xfrm>
              <a:custGeom>
                <a:avLst/>
                <a:gdLst/>
                <a:ahLst/>
                <a:cxnLst/>
                <a:rect r="r" b="b" t="t" l="l"/>
                <a:pathLst>
                  <a:path h="80889" w="1364385">
                    <a:moveTo>
                      <a:pt x="0" y="0"/>
                    </a:moveTo>
                    <a:lnTo>
                      <a:pt x="1364385" y="0"/>
                    </a:lnTo>
                    <a:lnTo>
                      <a:pt x="1364385" y="80889"/>
                    </a:lnTo>
                    <a:lnTo>
                      <a:pt x="0" y="80889"/>
                    </a:lnTo>
                    <a:close/>
                  </a:path>
                </a:pathLst>
              </a:custGeom>
              <a:solidFill>
                <a:srgbClr val="FFFFFF"/>
              </a:solidFill>
            </p:spPr>
          </p:sp>
          <p:sp>
            <p:nvSpPr>
              <p:cNvPr name="TextBox 16" id="16"/>
              <p:cNvSpPr txBox="true"/>
              <p:nvPr/>
            </p:nvSpPr>
            <p:spPr>
              <a:xfrm>
                <a:off x="0" y="-19050"/>
                <a:ext cx="1364385" cy="99939"/>
              </a:xfrm>
              <a:prstGeom prst="rect">
                <a:avLst/>
              </a:prstGeom>
            </p:spPr>
            <p:txBody>
              <a:bodyPr anchor="ctr" rtlCol="false" tIns="50800" lIns="50800" bIns="50800" rIns="50800"/>
              <a:lstStyle/>
              <a:p>
                <a:pPr algn="ctr">
                  <a:lnSpc>
                    <a:spcPts val="1950"/>
                  </a:lnSpc>
                </a:pPr>
              </a:p>
            </p:txBody>
          </p:sp>
        </p:grpSp>
        <p:grpSp>
          <p:nvGrpSpPr>
            <p:cNvPr name="Group 17" id="17"/>
            <p:cNvGrpSpPr/>
            <p:nvPr/>
          </p:nvGrpSpPr>
          <p:grpSpPr>
            <a:xfrm rot="0">
              <a:off x="0" y="3442655"/>
              <a:ext cx="781042" cy="1674013"/>
              <a:chOff x="0" y="0"/>
              <a:chExt cx="154280" cy="330669"/>
            </a:xfrm>
          </p:grpSpPr>
          <p:sp>
            <p:nvSpPr>
              <p:cNvPr name="Freeform 18" id="18"/>
              <p:cNvSpPr/>
              <p:nvPr/>
            </p:nvSpPr>
            <p:spPr>
              <a:xfrm flipH="false" flipV="false" rot="0">
                <a:off x="0" y="0"/>
                <a:ext cx="154280" cy="330669"/>
              </a:xfrm>
              <a:custGeom>
                <a:avLst/>
                <a:gdLst/>
                <a:ahLst/>
                <a:cxnLst/>
                <a:rect r="r" b="b" t="t" l="l"/>
                <a:pathLst>
                  <a:path h="330669" w="154280">
                    <a:moveTo>
                      <a:pt x="0" y="0"/>
                    </a:moveTo>
                    <a:lnTo>
                      <a:pt x="154280" y="0"/>
                    </a:lnTo>
                    <a:lnTo>
                      <a:pt x="154280" y="330669"/>
                    </a:lnTo>
                    <a:lnTo>
                      <a:pt x="0" y="330669"/>
                    </a:lnTo>
                    <a:close/>
                  </a:path>
                </a:pathLst>
              </a:custGeom>
              <a:solidFill>
                <a:srgbClr val="FFFFFF"/>
              </a:solidFill>
            </p:spPr>
          </p:sp>
          <p:sp>
            <p:nvSpPr>
              <p:cNvPr name="TextBox 19" id="19"/>
              <p:cNvSpPr txBox="true"/>
              <p:nvPr/>
            </p:nvSpPr>
            <p:spPr>
              <a:xfrm>
                <a:off x="0" y="-19050"/>
                <a:ext cx="154280" cy="349719"/>
              </a:xfrm>
              <a:prstGeom prst="rect">
                <a:avLst/>
              </a:prstGeom>
            </p:spPr>
            <p:txBody>
              <a:bodyPr anchor="ctr" rtlCol="false" tIns="50800" lIns="50800" bIns="50800" rIns="50800"/>
              <a:lstStyle/>
              <a:p>
                <a:pPr algn="ctr">
                  <a:lnSpc>
                    <a:spcPts val="1950"/>
                  </a:lnSpc>
                </a:pPr>
              </a:p>
            </p:txBody>
          </p:sp>
        </p:grpSp>
        <p:grpSp>
          <p:nvGrpSpPr>
            <p:cNvPr name="Group 20" id="20"/>
            <p:cNvGrpSpPr/>
            <p:nvPr/>
          </p:nvGrpSpPr>
          <p:grpSpPr>
            <a:xfrm rot="0">
              <a:off x="11177365" y="3659597"/>
              <a:ext cx="781042" cy="1674013"/>
              <a:chOff x="0" y="0"/>
              <a:chExt cx="154280" cy="330669"/>
            </a:xfrm>
          </p:grpSpPr>
          <p:sp>
            <p:nvSpPr>
              <p:cNvPr name="Freeform 21" id="21"/>
              <p:cNvSpPr/>
              <p:nvPr/>
            </p:nvSpPr>
            <p:spPr>
              <a:xfrm flipH="false" flipV="false" rot="0">
                <a:off x="0" y="0"/>
                <a:ext cx="154280" cy="330669"/>
              </a:xfrm>
              <a:custGeom>
                <a:avLst/>
                <a:gdLst/>
                <a:ahLst/>
                <a:cxnLst/>
                <a:rect r="r" b="b" t="t" l="l"/>
                <a:pathLst>
                  <a:path h="330669" w="154280">
                    <a:moveTo>
                      <a:pt x="0" y="0"/>
                    </a:moveTo>
                    <a:lnTo>
                      <a:pt x="154280" y="0"/>
                    </a:lnTo>
                    <a:lnTo>
                      <a:pt x="154280" y="330669"/>
                    </a:lnTo>
                    <a:lnTo>
                      <a:pt x="0" y="330669"/>
                    </a:lnTo>
                    <a:close/>
                  </a:path>
                </a:pathLst>
              </a:custGeom>
              <a:solidFill>
                <a:srgbClr val="FFFFFF"/>
              </a:solidFill>
            </p:spPr>
          </p:sp>
          <p:sp>
            <p:nvSpPr>
              <p:cNvPr name="TextBox 22" id="22"/>
              <p:cNvSpPr txBox="true"/>
              <p:nvPr/>
            </p:nvSpPr>
            <p:spPr>
              <a:xfrm>
                <a:off x="0" y="-19050"/>
                <a:ext cx="154280" cy="349719"/>
              </a:xfrm>
              <a:prstGeom prst="rect">
                <a:avLst/>
              </a:prstGeom>
            </p:spPr>
            <p:txBody>
              <a:bodyPr anchor="ctr" rtlCol="false" tIns="50800" lIns="50800" bIns="50800" rIns="50800"/>
              <a:lstStyle/>
              <a:p>
                <a:pPr algn="ctr">
                  <a:lnSpc>
                    <a:spcPts val="1950"/>
                  </a:lnSpc>
                </a:pPr>
              </a:p>
            </p:txBody>
          </p:sp>
        </p:grpSp>
        <p:grpSp>
          <p:nvGrpSpPr>
            <p:cNvPr name="Group 23" id="23"/>
            <p:cNvGrpSpPr/>
            <p:nvPr/>
          </p:nvGrpSpPr>
          <p:grpSpPr>
            <a:xfrm rot="5400000">
              <a:off x="5020835" y="7697272"/>
              <a:ext cx="781042" cy="1674013"/>
              <a:chOff x="0" y="0"/>
              <a:chExt cx="154280" cy="330669"/>
            </a:xfrm>
          </p:grpSpPr>
          <p:sp>
            <p:nvSpPr>
              <p:cNvPr name="Freeform 24" id="24"/>
              <p:cNvSpPr/>
              <p:nvPr/>
            </p:nvSpPr>
            <p:spPr>
              <a:xfrm flipH="false" flipV="false" rot="0">
                <a:off x="0" y="0"/>
                <a:ext cx="154280" cy="330669"/>
              </a:xfrm>
              <a:custGeom>
                <a:avLst/>
                <a:gdLst/>
                <a:ahLst/>
                <a:cxnLst/>
                <a:rect r="r" b="b" t="t" l="l"/>
                <a:pathLst>
                  <a:path h="330669" w="154280">
                    <a:moveTo>
                      <a:pt x="0" y="0"/>
                    </a:moveTo>
                    <a:lnTo>
                      <a:pt x="154280" y="0"/>
                    </a:lnTo>
                    <a:lnTo>
                      <a:pt x="154280" y="330669"/>
                    </a:lnTo>
                    <a:lnTo>
                      <a:pt x="0" y="330669"/>
                    </a:lnTo>
                    <a:close/>
                  </a:path>
                </a:pathLst>
              </a:custGeom>
              <a:solidFill>
                <a:srgbClr val="FFFFFF"/>
              </a:solidFill>
            </p:spPr>
          </p:sp>
          <p:sp>
            <p:nvSpPr>
              <p:cNvPr name="TextBox 25" id="25"/>
              <p:cNvSpPr txBox="true"/>
              <p:nvPr/>
            </p:nvSpPr>
            <p:spPr>
              <a:xfrm>
                <a:off x="0" y="-19050"/>
                <a:ext cx="154280" cy="349719"/>
              </a:xfrm>
              <a:prstGeom prst="rect">
                <a:avLst/>
              </a:prstGeom>
            </p:spPr>
            <p:txBody>
              <a:bodyPr anchor="ctr" rtlCol="false" tIns="50800" lIns="50800" bIns="50800" rIns="50800"/>
              <a:lstStyle/>
              <a:p>
                <a:pPr algn="ctr">
                  <a:lnSpc>
                    <a:spcPts val="1950"/>
                  </a:lnSpc>
                </a:pPr>
              </a:p>
            </p:txBody>
          </p:sp>
        </p:grpSp>
        <p:grpSp>
          <p:nvGrpSpPr>
            <p:cNvPr name="Group 26" id="26"/>
            <p:cNvGrpSpPr/>
            <p:nvPr/>
          </p:nvGrpSpPr>
          <p:grpSpPr>
            <a:xfrm rot="0">
              <a:off x="12876380" y="8266994"/>
              <a:ext cx="6907201" cy="409499"/>
              <a:chOff x="0" y="0"/>
              <a:chExt cx="1364385" cy="80889"/>
            </a:xfrm>
          </p:grpSpPr>
          <p:sp>
            <p:nvSpPr>
              <p:cNvPr name="Freeform 27" id="27"/>
              <p:cNvSpPr/>
              <p:nvPr/>
            </p:nvSpPr>
            <p:spPr>
              <a:xfrm flipH="false" flipV="false" rot="0">
                <a:off x="0" y="0"/>
                <a:ext cx="1364385" cy="80889"/>
              </a:xfrm>
              <a:custGeom>
                <a:avLst/>
                <a:gdLst/>
                <a:ahLst/>
                <a:cxnLst/>
                <a:rect r="r" b="b" t="t" l="l"/>
                <a:pathLst>
                  <a:path h="80889" w="1364385">
                    <a:moveTo>
                      <a:pt x="0" y="0"/>
                    </a:moveTo>
                    <a:lnTo>
                      <a:pt x="1364385" y="0"/>
                    </a:lnTo>
                    <a:lnTo>
                      <a:pt x="1364385" y="80889"/>
                    </a:lnTo>
                    <a:lnTo>
                      <a:pt x="0" y="80889"/>
                    </a:lnTo>
                    <a:close/>
                  </a:path>
                </a:pathLst>
              </a:custGeom>
              <a:solidFill>
                <a:srgbClr val="FFFFFF"/>
              </a:solidFill>
            </p:spPr>
          </p:sp>
          <p:sp>
            <p:nvSpPr>
              <p:cNvPr name="TextBox 28" id="28"/>
              <p:cNvSpPr txBox="true"/>
              <p:nvPr/>
            </p:nvSpPr>
            <p:spPr>
              <a:xfrm>
                <a:off x="0" y="-19050"/>
                <a:ext cx="1364385" cy="99939"/>
              </a:xfrm>
              <a:prstGeom prst="rect">
                <a:avLst/>
              </a:prstGeom>
            </p:spPr>
            <p:txBody>
              <a:bodyPr anchor="ctr" rtlCol="false" tIns="50800" lIns="50800" bIns="50800" rIns="50800"/>
              <a:lstStyle/>
              <a:p>
                <a:pPr algn="ctr">
                  <a:lnSpc>
                    <a:spcPts val="1950"/>
                  </a:lnSpc>
                </a:pPr>
              </a:p>
            </p:txBody>
          </p:sp>
        </p:grpSp>
        <p:sp>
          <p:nvSpPr>
            <p:cNvPr name="Freeform 29" id="29"/>
            <p:cNvSpPr/>
            <p:nvPr/>
          </p:nvSpPr>
          <p:spPr>
            <a:xfrm flipH="false" flipV="false" rot="0">
              <a:off x="1166482" y="9209122"/>
              <a:ext cx="8503576" cy="2910204"/>
            </a:xfrm>
            <a:custGeom>
              <a:avLst/>
              <a:gdLst/>
              <a:ahLst/>
              <a:cxnLst/>
              <a:rect r="r" b="b" t="t" l="l"/>
              <a:pathLst>
                <a:path h="2910204" w="8503576">
                  <a:moveTo>
                    <a:pt x="0" y="0"/>
                  </a:moveTo>
                  <a:lnTo>
                    <a:pt x="8503576" y="0"/>
                  </a:lnTo>
                  <a:lnTo>
                    <a:pt x="8503576" y="2910204"/>
                  </a:lnTo>
                  <a:lnTo>
                    <a:pt x="0" y="2910204"/>
                  </a:lnTo>
                  <a:lnTo>
                    <a:pt x="0" y="0"/>
                  </a:lnTo>
                  <a:close/>
                </a:path>
              </a:pathLst>
            </a:custGeom>
            <a:blipFill>
              <a:blip r:embed="rId4"/>
              <a:stretch>
                <a:fillRect l="0" t="0" r="0" b="0"/>
              </a:stretch>
            </a:blipFill>
          </p:spPr>
        </p:sp>
        <p:sp>
          <p:nvSpPr>
            <p:cNvPr name="Freeform 30" id="30"/>
            <p:cNvSpPr/>
            <p:nvPr/>
          </p:nvSpPr>
          <p:spPr>
            <a:xfrm flipH="false" flipV="false" rot="0">
              <a:off x="12897530" y="9457910"/>
              <a:ext cx="8042957" cy="2661416"/>
            </a:xfrm>
            <a:custGeom>
              <a:avLst/>
              <a:gdLst/>
              <a:ahLst/>
              <a:cxnLst/>
              <a:rect r="r" b="b" t="t" l="l"/>
              <a:pathLst>
                <a:path h="2661416" w="8042957">
                  <a:moveTo>
                    <a:pt x="0" y="0"/>
                  </a:moveTo>
                  <a:lnTo>
                    <a:pt x="8042957" y="0"/>
                  </a:lnTo>
                  <a:lnTo>
                    <a:pt x="8042957" y="2661416"/>
                  </a:lnTo>
                  <a:lnTo>
                    <a:pt x="0" y="2661416"/>
                  </a:lnTo>
                  <a:lnTo>
                    <a:pt x="0" y="0"/>
                  </a:lnTo>
                  <a:close/>
                </a:path>
              </a:pathLst>
            </a:custGeom>
            <a:blipFill>
              <a:blip r:embed="rId5"/>
              <a:stretch>
                <a:fillRect l="0" t="0" r="0" b="0"/>
              </a:stretch>
            </a:blipFill>
          </p:spPr>
        </p:sp>
        <p:sp>
          <p:nvSpPr>
            <p:cNvPr name="TextBox 31" id="31"/>
            <p:cNvSpPr txBox="true"/>
            <p:nvPr/>
          </p:nvSpPr>
          <p:spPr>
            <a:xfrm rot="0">
              <a:off x="211927" y="512017"/>
              <a:ext cx="10147315" cy="508635"/>
            </a:xfrm>
            <a:prstGeom prst="rect">
              <a:avLst/>
            </a:prstGeom>
          </p:spPr>
          <p:txBody>
            <a:bodyPr anchor="t" rtlCol="false" tIns="0" lIns="0" bIns="0" rIns="0">
              <a:spAutoFit/>
            </a:bodyPr>
            <a:lstStyle/>
            <a:p>
              <a:pPr algn="ctr">
                <a:lnSpc>
                  <a:spcPts val="3119"/>
                </a:lnSpc>
                <a:spcBef>
                  <a:spcPct val="0"/>
                </a:spcBef>
              </a:pPr>
              <a:r>
                <a:rPr lang="en-US" sz="2399">
                  <a:solidFill>
                    <a:srgbClr val="000000"/>
                  </a:solidFill>
                  <a:latin typeface="Oswald"/>
                </a:rPr>
                <a:t>G3 score vs Ranking of going out with friends: not in relationships </a:t>
              </a:r>
            </a:p>
          </p:txBody>
        </p:sp>
        <p:sp>
          <p:nvSpPr>
            <p:cNvPr name="TextBox 32" id="32"/>
            <p:cNvSpPr txBox="true"/>
            <p:nvPr/>
          </p:nvSpPr>
          <p:spPr>
            <a:xfrm rot="0">
              <a:off x="11540881" y="512017"/>
              <a:ext cx="10147315" cy="508635"/>
            </a:xfrm>
            <a:prstGeom prst="rect">
              <a:avLst/>
            </a:prstGeom>
          </p:spPr>
          <p:txBody>
            <a:bodyPr anchor="t" rtlCol="false" tIns="0" lIns="0" bIns="0" rIns="0">
              <a:spAutoFit/>
            </a:bodyPr>
            <a:lstStyle/>
            <a:p>
              <a:pPr algn="ctr">
                <a:lnSpc>
                  <a:spcPts val="3119"/>
                </a:lnSpc>
                <a:spcBef>
                  <a:spcPct val="0"/>
                </a:spcBef>
              </a:pPr>
              <a:r>
                <a:rPr lang="en-US" sz="2399">
                  <a:solidFill>
                    <a:srgbClr val="000000"/>
                  </a:solidFill>
                  <a:latin typeface="Oswald"/>
                </a:rPr>
                <a:t>G3 score vs Ranking of going out with friends:  in relationships </a:t>
              </a:r>
            </a:p>
          </p:txBody>
        </p:sp>
        <p:sp>
          <p:nvSpPr>
            <p:cNvPr name="TextBox 33" id="33"/>
            <p:cNvSpPr txBox="true"/>
            <p:nvPr/>
          </p:nvSpPr>
          <p:spPr>
            <a:xfrm rot="0">
              <a:off x="2293380" y="7715208"/>
              <a:ext cx="315524"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a:t>
              </a:r>
            </a:p>
          </p:txBody>
        </p:sp>
        <p:sp>
          <p:nvSpPr>
            <p:cNvPr name="TextBox 34" id="34"/>
            <p:cNvSpPr txBox="true"/>
            <p:nvPr/>
          </p:nvSpPr>
          <p:spPr>
            <a:xfrm rot="0">
              <a:off x="3785381" y="7715208"/>
              <a:ext cx="315524"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a:t>
              </a:r>
            </a:p>
          </p:txBody>
        </p:sp>
        <p:sp>
          <p:nvSpPr>
            <p:cNvPr name="TextBox 35" id="35"/>
            <p:cNvSpPr txBox="true"/>
            <p:nvPr/>
          </p:nvSpPr>
          <p:spPr>
            <a:xfrm rot="0">
              <a:off x="5277381" y="7715208"/>
              <a:ext cx="315524"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3</a:t>
              </a:r>
            </a:p>
          </p:txBody>
        </p:sp>
        <p:sp>
          <p:nvSpPr>
            <p:cNvPr name="TextBox 36" id="36"/>
            <p:cNvSpPr txBox="true"/>
            <p:nvPr/>
          </p:nvSpPr>
          <p:spPr>
            <a:xfrm rot="0">
              <a:off x="6769381" y="7715208"/>
              <a:ext cx="315524"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4</a:t>
              </a:r>
            </a:p>
          </p:txBody>
        </p:sp>
        <p:sp>
          <p:nvSpPr>
            <p:cNvPr name="TextBox 37" id="37"/>
            <p:cNvSpPr txBox="true"/>
            <p:nvPr/>
          </p:nvSpPr>
          <p:spPr>
            <a:xfrm rot="0">
              <a:off x="8261381" y="7715208"/>
              <a:ext cx="315524"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5</a:t>
              </a:r>
            </a:p>
          </p:txBody>
        </p:sp>
        <p:sp>
          <p:nvSpPr>
            <p:cNvPr name="TextBox 38" id="38"/>
            <p:cNvSpPr txBox="true"/>
            <p:nvPr/>
          </p:nvSpPr>
          <p:spPr>
            <a:xfrm rot="0">
              <a:off x="13562632" y="7715208"/>
              <a:ext cx="315524"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a:t>
              </a:r>
            </a:p>
          </p:txBody>
        </p:sp>
        <p:sp>
          <p:nvSpPr>
            <p:cNvPr name="TextBox 39" id="39"/>
            <p:cNvSpPr txBox="true"/>
            <p:nvPr/>
          </p:nvSpPr>
          <p:spPr>
            <a:xfrm rot="0">
              <a:off x="15059256" y="7715208"/>
              <a:ext cx="315524"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a:t>
              </a:r>
            </a:p>
          </p:txBody>
        </p:sp>
        <p:sp>
          <p:nvSpPr>
            <p:cNvPr name="TextBox 40" id="40"/>
            <p:cNvSpPr txBox="true"/>
            <p:nvPr/>
          </p:nvSpPr>
          <p:spPr>
            <a:xfrm rot="0">
              <a:off x="16456776" y="7715208"/>
              <a:ext cx="315524"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3</a:t>
              </a:r>
            </a:p>
          </p:txBody>
        </p:sp>
        <p:sp>
          <p:nvSpPr>
            <p:cNvPr name="TextBox 41" id="41"/>
            <p:cNvSpPr txBox="true"/>
            <p:nvPr/>
          </p:nvSpPr>
          <p:spPr>
            <a:xfrm rot="0">
              <a:off x="17953400" y="7715208"/>
              <a:ext cx="315524"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4</a:t>
              </a:r>
            </a:p>
          </p:txBody>
        </p:sp>
        <p:sp>
          <p:nvSpPr>
            <p:cNvPr name="TextBox 42" id="42"/>
            <p:cNvSpPr txBox="true"/>
            <p:nvPr/>
          </p:nvSpPr>
          <p:spPr>
            <a:xfrm rot="0">
              <a:off x="19450025" y="7715208"/>
              <a:ext cx="315524"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5</a:t>
              </a:r>
            </a:p>
          </p:txBody>
        </p:sp>
        <p:sp>
          <p:nvSpPr>
            <p:cNvPr name="TextBox 43" id="43"/>
            <p:cNvSpPr txBox="true"/>
            <p:nvPr/>
          </p:nvSpPr>
          <p:spPr>
            <a:xfrm rot="-5400000">
              <a:off x="-223972" y="4406717"/>
              <a:ext cx="1545630" cy="464397"/>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swald"/>
                </a:rPr>
                <a:t>FINAL VOTE</a:t>
              </a:r>
            </a:p>
          </p:txBody>
        </p:sp>
        <p:sp>
          <p:nvSpPr>
            <p:cNvPr name="TextBox 44" id="44"/>
            <p:cNvSpPr txBox="true"/>
            <p:nvPr/>
          </p:nvSpPr>
          <p:spPr>
            <a:xfrm rot="-5400000">
              <a:off x="11141847" y="4406717"/>
              <a:ext cx="1545630" cy="464397"/>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swald"/>
                </a:rPr>
                <a:t>FINAL VOTE</a:t>
              </a:r>
            </a:p>
          </p:txBody>
        </p:sp>
        <p:sp>
          <p:nvSpPr>
            <p:cNvPr name="TextBox 45" id="45"/>
            <p:cNvSpPr txBox="true"/>
            <p:nvPr/>
          </p:nvSpPr>
          <p:spPr>
            <a:xfrm rot="0">
              <a:off x="661203" y="8124707"/>
              <a:ext cx="9232355" cy="464397"/>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swald"/>
                </a:rPr>
                <a:t>GO OUT RANKING</a:t>
              </a:r>
            </a:p>
          </p:txBody>
        </p:sp>
        <p:sp>
          <p:nvSpPr>
            <p:cNvPr name="TextBox 46" id="46"/>
            <p:cNvSpPr txBox="true"/>
            <p:nvPr/>
          </p:nvSpPr>
          <p:spPr>
            <a:xfrm rot="0">
              <a:off x="11701514" y="8124707"/>
              <a:ext cx="9232355" cy="464397"/>
            </a:xfrm>
            <a:prstGeom prst="rect">
              <a:avLst/>
            </a:prstGeom>
          </p:spPr>
          <p:txBody>
            <a:bodyPr anchor="t" rtlCol="false" tIns="0" lIns="0" bIns="0" rIns="0">
              <a:spAutoFit/>
            </a:bodyPr>
            <a:lstStyle/>
            <a:p>
              <a:pPr algn="ctr">
                <a:lnSpc>
                  <a:spcPts val="2859"/>
                </a:lnSpc>
                <a:spcBef>
                  <a:spcPct val="0"/>
                </a:spcBef>
              </a:pPr>
              <a:r>
                <a:rPr lang="en-US" sz="2199">
                  <a:solidFill>
                    <a:srgbClr val="000000"/>
                  </a:solidFill>
                  <a:latin typeface="Oswald"/>
                </a:rPr>
                <a:t>GO OUT RANKING</a:t>
              </a:r>
            </a:p>
          </p:txBody>
        </p:sp>
      </p:grpSp>
      <p:sp>
        <p:nvSpPr>
          <p:cNvPr name="Freeform 47" id="47"/>
          <p:cNvSpPr/>
          <p:nvPr/>
        </p:nvSpPr>
        <p:spPr>
          <a:xfrm flipH="false" flipV="false" rot="3913034">
            <a:off x="-11497392" y="-4226325"/>
            <a:ext cx="15601118" cy="16008609"/>
          </a:xfrm>
          <a:custGeom>
            <a:avLst/>
            <a:gdLst/>
            <a:ahLst/>
            <a:cxnLst/>
            <a:rect r="r" b="b" t="t" l="l"/>
            <a:pathLst>
              <a:path h="16008609" w="15601118">
                <a:moveTo>
                  <a:pt x="0" y="0"/>
                </a:moveTo>
                <a:lnTo>
                  <a:pt x="15601118" y="0"/>
                </a:lnTo>
                <a:lnTo>
                  <a:pt x="15601118" y="16008609"/>
                </a:lnTo>
                <a:lnTo>
                  <a:pt x="0" y="160086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2069368" y="3753539"/>
            <a:ext cx="2379760" cy="1782656"/>
          </a:xfrm>
          <a:custGeom>
            <a:avLst/>
            <a:gdLst/>
            <a:ahLst/>
            <a:cxnLst/>
            <a:rect r="r" b="b" t="t" l="l"/>
            <a:pathLst>
              <a:path h="1782656" w="2379760">
                <a:moveTo>
                  <a:pt x="0" y="0"/>
                </a:moveTo>
                <a:lnTo>
                  <a:pt x="2379760" y="0"/>
                </a:lnTo>
                <a:lnTo>
                  <a:pt x="2379760" y="1782657"/>
                </a:lnTo>
                <a:lnTo>
                  <a:pt x="0" y="17826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01322" y="3657942"/>
            <a:ext cx="2346268" cy="1878254"/>
          </a:xfrm>
          <a:custGeom>
            <a:avLst/>
            <a:gdLst/>
            <a:ahLst/>
            <a:cxnLst/>
            <a:rect r="r" b="b" t="t" l="l"/>
            <a:pathLst>
              <a:path h="1878254" w="2346268">
                <a:moveTo>
                  <a:pt x="0" y="0"/>
                </a:moveTo>
                <a:lnTo>
                  <a:pt x="2346268" y="0"/>
                </a:lnTo>
                <a:lnTo>
                  <a:pt x="2346268" y="1878254"/>
                </a:lnTo>
                <a:lnTo>
                  <a:pt x="0" y="1878254"/>
                </a:lnTo>
                <a:lnTo>
                  <a:pt x="0" y="0"/>
                </a:lnTo>
                <a:close/>
              </a:path>
            </a:pathLst>
          </a:custGeom>
          <a:blipFill>
            <a:blip r:embed="rId4"/>
            <a:stretch>
              <a:fillRect l="0" t="0" r="0" b="0"/>
            </a:stretch>
          </a:blipFill>
        </p:spPr>
      </p:sp>
      <p:sp>
        <p:nvSpPr>
          <p:cNvPr name="Freeform 4" id="4"/>
          <p:cNvSpPr/>
          <p:nvPr/>
        </p:nvSpPr>
        <p:spPr>
          <a:xfrm flipH="false" flipV="false" rot="0">
            <a:off x="10123443" y="3514046"/>
            <a:ext cx="2192157" cy="2192157"/>
          </a:xfrm>
          <a:custGeom>
            <a:avLst/>
            <a:gdLst/>
            <a:ahLst/>
            <a:cxnLst/>
            <a:rect r="r" b="b" t="t" l="l"/>
            <a:pathLst>
              <a:path h="2192157" w="2192157">
                <a:moveTo>
                  <a:pt x="0" y="0"/>
                </a:moveTo>
                <a:lnTo>
                  <a:pt x="2192157" y="0"/>
                </a:lnTo>
                <a:lnTo>
                  <a:pt x="2192157" y="2192157"/>
                </a:lnTo>
                <a:lnTo>
                  <a:pt x="0" y="2192157"/>
                </a:lnTo>
                <a:lnTo>
                  <a:pt x="0" y="0"/>
                </a:lnTo>
                <a:close/>
              </a:path>
            </a:pathLst>
          </a:custGeom>
          <a:blipFill>
            <a:blip r:embed="rId5"/>
            <a:stretch>
              <a:fillRect l="0" t="0" r="0" b="0"/>
            </a:stretch>
          </a:blipFill>
        </p:spPr>
      </p:sp>
      <p:sp>
        <p:nvSpPr>
          <p:cNvPr name="Freeform 5" id="5"/>
          <p:cNvSpPr/>
          <p:nvPr/>
        </p:nvSpPr>
        <p:spPr>
          <a:xfrm flipH="false" flipV="false" rot="0">
            <a:off x="13992000" y="3487935"/>
            <a:ext cx="2218268" cy="2218268"/>
          </a:xfrm>
          <a:custGeom>
            <a:avLst/>
            <a:gdLst/>
            <a:ahLst/>
            <a:cxnLst/>
            <a:rect r="r" b="b" t="t" l="l"/>
            <a:pathLst>
              <a:path h="2218268" w="2218268">
                <a:moveTo>
                  <a:pt x="0" y="0"/>
                </a:moveTo>
                <a:lnTo>
                  <a:pt x="2218267" y="0"/>
                </a:lnTo>
                <a:lnTo>
                  <a:pt x="2218267" y="2218268"/>
                </a:lnTo>
                <a:lnTo>
                  <a:pt x="0" y="2218268"/>
                </a:lnTo>
                <a:lnTo>
                  <a:pt x="0" y="0"/>
                </a:lnTo>
                <a:close/>
              </a:path>
            </a:pathLst>
          </a:custGeom>
          <a:blipFill>
            <a:blip r:embed="rId6"/>
            <a:stretch>
              <a:fillRect l="0" t="0" r="0" b="0"/>
            </a:stretch>
          </a:blipFill>
        </p:spPr>
      </p:sp>
      <p:sp>
        <p:nvSpPr>
          <p:cNvPr name="Freeform 6" id="6"/>
          <p:cNvSpPr/>
          <p:nvPr/>
        </p:nvSpPr>
        <p:spPr>
          <a:xfrm flipH="false" flipV="false" rot="0">
            <a:off x="2205820" y="6599935"/>
            <a:ext cx="2243308" cy="2243308"/>
          </a:xfrm>
          <a:custGeom>
            <a:avLst/>
            <a:gdLst/>
            <a:ahLst/>
            <a:cxnLst/>
            <a:rect r="r" b="b" t="t" l="l"/>
            <a:pathLst>
              <a:path h="2243308" w="2243308">
                <a:moveTo>
                  <a:pt x="0" y="0"/>
                </a:moveTo>
                <a:lnTo>
                  <a:pt x="2243308" y="0"/>
                </a:lnTo>
                <a:lnTo>
                  <a:pt x="2243308" y="2243307"/>
                </a:lnTo>
                <a:lnTo>
                  <a:pt x="0" y="2243307"/>
                </a:lnTo>
                <a:lnTo>
                  <a:pt x="0" y="0"/>
                </a:lnTo>
                <a:close/>
              </a:path>
            </a:pathLst>
          </a:custGeom>
          <a:blipFill>
            <a:blip r:embed="rId7"/>
            <a:stretch>
              <a:fillRect l="0" t="0" r="0" b="0"/>
            </a:stretch>
          </a:blipFill>
        </p:spPr>
      </p:sp>
      <p:sp>
        <p:nvSpPr>
          <p:cNvPr name="Freeform 7" id="7"/>
          <p:cNvSpPr/>
          <p:nvPr/>
        </p:nvSpPr>
        <p:spPr>
          <a:xfrm flipH="false" flipV="false" rot="0">
            <a:off x="6220778" y="6730689"/>
            <a:ext cx="2107357" cy="2112554"/>
          </a:xfrm>
          <a:custGeom>
            <a:avLst/>
            <a:gdLst/>
            <a:ahLst/>
            <a:cxnLst/>
            <a:rect r="r" b="b" t="t" l="l"/>
            <a:pathLst>
              <a:path h="2112554" w="2107357">
                <a:moveTo>
                  <a:pt x="0" y="0"/>
                </a:moveTo>
                <a:lnTo>
                  <a:pt x="2107356" y="0"/>
                </a:lnTo>
                <a:lnTo>
                  <a:pt x="2107356" y="2112553"/>
                </a:lnTo>
                <a:lnTo>
                  <a:pt x="0" y="2112553"/>
                </a:lnTo>
                <a:lnTo>
                  <a:pt x="0" y="0"/>
                </a:lnTo>
                <a:close/>
              </a:path>
            </a:pathLst>
          </a:custGeom>
          <a:blipFill>
            <a:blip r:embed="rId8"/>
            <a:stretch>
              <a:fillRect l="0" t="0" r="0" b="0"/>
            </a:stretch>
          </a:blipFill>
        </p:spPr>
      </p:sp>
      <p:sp>
        <p:nvSpPr>
          <p:cNvPr name="Freeform 8" id="8"/>
          <p:cNvSpPr/>
          <p:nvPr/>
        </p:nvSpPr>
        <p:spPr>
          <a:xfrm flipH="false" flipV="false" rot="0">
            <a:off x="10099784" y="6627427"/>
            <a:ext cx="2215816" cy="2215816"/>
          </a:xfrm>
          <a:custGeom>
            <a:avLst/>
            <a:gdLst/>
            <a:ahLst/>
            <a:cxnLst/>
            <a:rect r="r" b="b" t="t" l="l"/>
            <a:pathLst>
              <a:path h="2215816" w="2215816">
                <a:moveTo>
                  <a:pt x="0" y="0"/>
                </a:moveTo>
                <a:lnTo>
                  <a:pt x="2215816" y="0"/>
                </a:lnTo>
                <a:lnTo>
                  <a:pt x="2215816" y="2215815"/>
                </a:lnTo>
                <a:lnTo>
                  <a:pt x="0" y="2215815"/>
                </a:lnTo>
                <a:lnTo>
                  <a:pt x="0" y="0"/>
                </a:lnTo>
                <a:close/>
              </a:path>
            </a:pathLst>
          </a:custGeom>
          <a:blipFill>
            <a:blip r:embed="rId9"/>
            <a:stretch>
              <a:fillRect l="0" t="0" r="0" b="0"/>
            </a:stretch>
          </a:blipFill>
        </p:spPr>
      </p:sp>
      <p:sp>
        <p:nvSpPr>
          <p:cNvPr name="Freeform 9" id="9"/>
          <p:cNvSpPr/>
          <p:nvPr/>
        </p:nvSpPr>
        <p:spPr>
          <a:xfrm flipH="false" flipV="false" rot="0">
            <a:off x="14016820" y="6787822"/>
            <a:ext cx="2055420" cy="2055420"/>
          </a:xfrm>
          <a:custGeom>
            <a:avLst/>
            <a:gdLst/>
            <a:ahLst/>
            <a:cxnLst/>
            <a:rect r="r" b="b" t="t" l="l"/>
            <a:pathLst>
              <a:path h="2055420" w="2055420">
                <a:moveTo>
                  <a:pt x="0" y="0"/>
                </a:moveTo>
                <a:lnTo>
                  <a:pt x="2055420" y="0"/>
                </a:lnTo>
                <a:lnTo>
                  <a:pt x="2055420" y="2055420"/>
                </a:lnTo>
                <a:lnTo>
                  <a:pt x="0" y="2055420"/>
                </a:lnTo>
                <a:lnTo>
                  <a:pt x="0" y="0"/>
                </a:lnTo>
                <a:close/>
              </a:path>
            </a:pathLst>
          </a:custGeom>
          <a:blipFill>
            <a:blip r:embed="rId10"/>
            <a:stretch>
              <a:fillRect l="0" t="0" r="0" b="0"/>
            </a:stretch>
          </a:blipFill>
        </p:spPr>
      </p:sp>
      <p:sp>
        <p:nvSpPr>
          <p:cNvPr name="TextBox 10" id="10"/>
          <p:cNvSpPr txBox="true"/>
          <p:nvPr/>
        </p:nvSpPr>
        <p:spPr>
          <a:xfrm rot="0">
            <a:off x="5596562" y="315277"/>
            <a:ext cx="6940629" cy="1350645"/>
          </a:xfrm>
          <a:prstGeom prst="rect">
            <a:avLst/>
          </a:prstGeom>
        </p:spPr>
        <p:txBody>
          <a:bodyPr anchor="t" rtlCol="false" tIns="0" lIns="0" bIns="0" rIns="0">
            <a:spAutoFit/>
          </a:bodyPr>
          <a:lstStyle/>
          <a:p>
            <a:pPr algn="ctr">
              <a:lnSpc>
                <a:spcPts val="10920"/>
              </a:lnSpc>
              <a:spcBef>
                <a:spcPct val="0"/>
              </a:spcBef>
            </a:pPr>
            <a:r>
              <a:rPr lang="en-US" sz="8400">
                <a:solidFill>
                  <a:srgbClr val="727171"/>
                </a:solidFill>
                <a:latin typeface="Oswald"/>
              </a:rPr>
              <a:t>SCHOOL ASPECTS</a:t>
            </a:r>
          </a:p>
        </p:txBody>
      </p:sp>
      <p:sp>
        <p:nvSpPr>
          <p:cNvPr name="TextBox 11" id="11"/>
          <p:cNvSpPr txBox="true"/>
          <p:nvPr/>
        </p:nvSpPr>
        <p:spPr>
          <a:xfrm rot="0">
            <a:off x="2749828" y="5936246"/>
            <a:ext cx="1029176" cy="432689"/>
          </a:xfrm>
          <a:prstGeom prst="rect">
            <a:avLst/>
          </a:prstGeom>
        </p:spPr>
        <p:txBody>
          <a:bodyPr anchor="t" rtlCol="false" tIns="0" lIns="0" bIns="0" rIns="0">
            <a:spAutoFit/>
          </a:bodyPr>
          <a:lstStyle/>
          <a:p>
            <a:pPr algn="ctr">
              <a:lnSpc>
                <a:spcPts val="3483"/>
              </a:lnSpc>
              <a:spcBef>
                <a:spcPct val="0"/>
              </a:spcBef>
            </a:pPr>
            <a:r>
              <a:rPr lang="en-US" sz="2679">
                <a:solidFill>
                  <a:srgbClr val="727171"/>
                </a:solidFill>
                <a:latin typeface="Oswald"/>
              </a:rPr>
              <a:t>SCHOOL</a:t>
            </a:r>
          </a:p>
        </p:txBody>
      </p:sp>
      <p:sp>
        <p:nvSpPr>
          <p:cNvPr name="TextBox 12" id="12"/>
          <p:cNvSpPr txBox="true"/>
          <p:nvPr/>
        </p:nvSpPr>
        <p:spPr>
          <a:xfrm rot="0">
            <a:off x="6345635" y="5869380"/>
            <a:ext cx="1857643" cy="432684"/>
          </a:xfrm>
          <a:prstGeom prst="rect">
            <a:avLst/>
          </a:prstGeom>
        </p:spPr>
        <p:txBody>
          <a:bodyPr anchor="t" rtlCol="false" tIns="0" lIns="0" bIns="0" rIns="0">
            <a:spAutoFit/>
          </a:bodyPr>
          <a:lstStyle/>
          <a:p>
            <a:pPr algn="ctr">
              <a:lnSpc>
                <a:spcPts val="3484"/>
              </a:lnSpc>
              <a:spcBef>
                <a:spcPct val="0"/>
              </a:spcBef>
            </a:pPr>
            <a:r>
              <a:rPr lang="en-US" sz="2680">
                <a:solidFill>
                  <a:srgbClr val="727171"/>
                </a:solidFill>
                <a:latin typeface="Oswald"/>
              </a:rPr>
              <a:t>FAILURES</a:t>
            </a:r>
          </a:p>
        </p:txBody>
      </p:sp>
      <p:sp>
        <p:nvSpPr>
          <p:cNvPr name="TextBox 13" id="13"/>
          <p:cNvSpPr txBox="true"/>
          <p:nvPr/>
        </p:nvSpPr>
        <p:spPr>
          <a:xfrm rot="0">
            <a:off x="10438548" y="5852738"/>
            <a:ext cx="1538288" cy="432689"/>
          </a:xfrm>
          <a:prstGeom prst="rect">
            <a:avLst/>
          </a:prstGeom>
        </p:spPr>
        <p:txBody>
          <a:bodyPr anchor="t" rtlCol="false" tIns="0" lIns="0" bIns="0" rIns="0">
            <a:spAutoFit/>
          </a:bodyPr>
          <a:lstStyle/>
          <a:p>
            <a:pPr algn="ctr">
              <a:lnSpc>
                <a:spcPts val="3483"/>
              </a:lnSpc>
              <a:spcBef>
                <a:spcPct val="0"/>
              </a:spcBef>
            </a:pPr>
            <a:r>
              <a:rPr lang="en-US" sz="2679">
                <a:solidFill>
                  <a:srgbClr val="727171"/>
                </a:solidFill>
                <a:latin typeface="Oswald"/>
              </a:rPr>
              <a:t>SCHOOLSUP</a:t>
            </a:r>
          </a:p>
        </p:txBody>
      </p:sp>
      <p:sp>
        <p:nvSpPr>
          <p:cNvPr name="TextBox 14" id="14"/>
          <p:cNvSpPr txBox="true"/>
          <p:nvPr/>
        </p:nvSpPr>
        <p:spPr>
          <a:xfrm rot="0">
            <a:off x="14747231" y="5869375"/>
            <a:ext cx="594598" cy="432689"/>
          </a:xfrm>
          <a:prstGeom prst="rect">
            <a:avLst/>
          </a:prstGeom>
        </p:spPr>
        <p:txBody>
          <a:bodyPr anchor="t" rtlCol="false" tIns="0" lIns="0" bIns="0" rIns="0">
            <a:spAutoFit/>
          </a:bodyPr>
          <a:lstStyle/>
          <a:p>
            <a:pPr algn="ctr">
              <a:lnSpc>
                <a:spcPts val="3483"/>
              </a:lnSpc>
              <a:spcBef>
                <a:spcPct val="0"/>
              </a:spcBef>
            </a:pPr>
            <a:r>
              <a:rPr lang="en-US" sz="2679">
                <a:solidFill>
                  <a:srgbClr val="727171"/>
                </a:solidFill>
                <a:latin typeface="Oswald"/>
              </a:rPr>
              <a:t>PAID</a:t>
            </a:r>
          </a:p>
        </p:txBody>
      </p:sp>
      <p:sp>
        <p:nvSpPr>
          <p:cNvPr name="TextBox 15" id="15"/>
          <p:cNvSpPr txBox="true"/>
          <p:nvPr/>
        </p:nvSpPr>
        <p:spPr>
          <a:xfrm rot="0">
            <a:off x="2590225" y="9245717"/>
            <a:ext cx="1348383" cy="432689"/>
          </a:xfrm>
          <a:prstGeom prst="rect">
            <a:avLst/>
          </a:prstGeom>
        </p:spPr>
        <p:txBody>
          <a:bodyPr anchor="t" rtlCol="false" tIns="0" lIns="0" bIns="0" rIns="0">
            <a:spAutoFit/>
          </a:bodyPr>
          <a:lstStyle/>
          <a:p>
            <a:pPr algn="ctr">
              <a:lnSpc>
                <a:spcPts val="3483"/>
              </a:lnSpc>
              <a:spcBef>
                <a:spcPct val="0"/>
              </a:spcBef>
            </a:pPr>
            <a:r>
              <a:rPr lang="en-US" sz="2679">
                <a:solidFill>
                  <a:srgbClr val="727171"/>
                </a:solidFill>
                <a:latin typeface="Oswald"/>
              </a:rPr>
              <a:t>ACTIVITIES</a:t>
            </a:r>
          </a:p>
        </p:txBody>
      </p:sp>
      <p:sp>
        <p:nvSpPr>
          <p:cNvPr name="TextBox 16" id="16"/>
          <p:cNvSpPr txBox="true"/>
          <p:nvPr/>
        </p:nvSpPr>
        <p:spPr>
          <a:xfrm rot="0">
            <a:off x="6683965" y="9245717"/>
            <a:ext cx="1180981" cy="432689"/>
          </a:xfrm>
          <a:prstGeom prst="rect">
            <a:avLst/>
          </a:prstGeom>
        </p:spPr>
        <p:txBody>
          <a:bodyPr anchor="t" rtlCol="false" tIns="0" lIns="0" bIns="0" rIns="0">
            <a:spAutoFit/>
          </a:bodyPr>
          <a:lstStyle/>
          <a:p>
            <a:pPr algn="ctr">
              <a:lnSpc>
                <a:spcPts val="3483"/>
              </a:lnSpc>
              <a:spcBef>
                <a:spcPct val="0"/>
              </a:spcBef>
            </a:pPr>
            <a:r>
              <a:rPr lang="en-US" sz="2679">
                <a:solidFill>
                  <a:srgbClr val="727171"/>
                </a:solidFill>
                <a:latin typeface="Oswald"/>
              </a:rPr>
              <a:t>NURSERY</a:t>
            </a:r>
          </a:p>
        </p:txBody>
      </p:sp>
      <p:sp>
        <p:nvSpPr>
          <p:cNvPr name="TextBox 17" id="17"/>
          <p:cNvSpPr txBox="true"/>
          <p:nvPr/>
        </p:nvSpPr>
        <p:spPr>
          <a:xfrm rot="0">
            <a:off x="10801725" y="9245717"/>
            <a:ext cx="803196" cy="432689"/>
          </a:xfrm>
          <a:prstGeom prst="rect">
            <a:avLst/>
          </a:prstGeom>
        </p:spPr>
        <p:txBody>
          <a:bodyPr anchor="t" rtlCol="false" tIns="0" lIns="0" bIns="0" rIns="0">
            <a:spAutoFit/>
          </a:bodyPr>
          <a:lstStyle/>
          <a:p>
            <a:pPr algn="ctr">
              <a:lnSpc>
                <a:spcPts val="3483"/>
              </a:lnSpc>
              <a:spcBef>
                <a:spcPct val="0"/>
              </a:spcBef>
            </a:pPr>
            <a:r>
              <a:rPr lang="en-US" sz="2679">
                <a:solidFill>
                  <a:srgbClr val="727171"/>
                </a:solidFill>
                <a:latin typeface="Oswald"/>
              </a:rPr>
              <a:t>G1, G2</a:t>
            </a:r>
          </a:p>
        </p:txBody>
      </p:sp>
      <p:sp>
        <p:nvSpPr>
          <p:cNvPr name="TextBox 18" id="18"/>
          <p:cNvSpPr txBox="true"/>
          <p:nvPr/>
        </p:nvSpPr>
        <p:spPr>
          <a:xfrm rot="0">
            <a:off x="14869336" y="9229725"/>
            <a:ext cx="344448" cy="432689"/>
          </a:xfrm>
          <a:prstGeom prst="rect">
            <a:avLst/>
          </a:prstGeom>
        </p:spPr>
        <p:txBody>
          <a:bodyPr anchor="t" rtlCol="false" tIns="0" lIns="0" bIns="0" rIns="0">
            <a:spAutoFit/>
          </a:bodyPr>
          <a:lstStyle/>
          <a:p>
            <a:pPr algn="ctr">
              <a:lnSpc>
                <a:spcPts val="3483"/>
              </a:lnSpc>
              <a:spcBef>
                <a:spcPct val="0"/>
              </a:spcBef>
            </a:pPr>
            <a:r>
              <a:rPr lang="en-US" sz="2679">
                <a:solidFill>
                  <a:srgbClr val="727171"/>
                </a:solidFill>
                <a:latin typeface="Oswald"/>
              </a:rPr>
              <a:t>G3</a:t>
            </a:r>
          </a:p>
        </p:txBody>
      </p:sp>
      <p:sp>
        <p:nvSpPr>
          <p:cNvPr name="TextBox 19" id="19"/>
          <p:cNvSpPr txBox="true"/>
          <p:nvPr/>
        </p:nvSpPr>
        <p:spPr>
          <a:xfrm rot="0">
            <a:off x="3264416" y="1946937"/>
            <a:ext cx="11780114" cy="1169670"/>
          </a:xfrm>
          <a:prstGeom prst="rect">
            <a:avLst/>
          </a:prstGeom>
        </p:spPr>
        <p:txBody>
          <a:bodyPr anchor="t" rtlCol="false" tIns="0" lIns="0" bIns="0" rIns="0">
            <a:spAutoFit/>
          </a:bodyPr>
          <a:lstStyle/>
          <a:p>
            <a:pPr algn="ctr">
              <a:lnSpc>
                <a:spcPts val="3119"/>
              </a:lnSpc>
              <a:spcBef>
                <a:spcPct val="0"/>
              </a:spcBef>
            </a:pPr>
            <a:r>
              <a:rPr lang="en-US" sz="2399">
                <a:solidFill>
                  <a:srgbClr val="727171"/>
                </a:solidFill>
                <a:latin typeface="Oswald"/>
              </a:rPr>
              <a:t>The variabbles descrive the school aspects, it comprehend a detailed description of the individual education from the school attended to past failures, It provides the educational context and reflect challenges and personal growth, extra-activities and educational support shows commintment and passion.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77215">
            <a:off x="12154879" y="1158341"/>
            <a:ext cx="18375947" cy="18855916"/>
          </a:xfrm>
          <a:custGeom>
            <a:avLst/>
            <a:gdLst/>
            <a:ahLst/>
            <a:cxnLst/>
            <a:rect r="r" b="b" t="t" l="l"/>
            <a:pathLst>
              <a:path h="18855916" w="18375947">
                <a:moveTo>
                  <a:pt x="0" y="0"/>
                </a:moveTo>
                <a:lnTo>
                  <a:pt x="18375947" y="0"/>
                </a:lnTo>
                <a:lnTo>
                  <a:pt x="18375947" y="18855916"/>
                </a:lnTo>
                <a:lnTo>
                  <a:pt x="0" y="188559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86265" y="2126537"/>
            <a:ext cx="5592916" cy="6442633"/>
          </a:xfrm>
          <a:custGeom>
            <a:avLst/>
            <a:gdLst/>
            <a:ahLst/>
            <a:cxnLst/>
            <a:rect r="r" b="b" t="t" l="l"/>
            <a:pathLst>
              <a:path h="6442633" w="5592916">
                <a:moveTo>
                  <a:pt x="0" y="0"/>
                </a:moveTo>
                <a:lnTo>
                  <a:pt x="5592915" y="0"/>
                </a:lnTo>
                <a:lnTo>
                  <a:pt x="5592915" y="6442633"/>
                </a:lnTo>
                <a:lnTo>
                  <a:pt x="0" y="6442633"/>
                </a:lnTo>
                <a:lnTo>
                  <a:pt x="0" y="0"/>
                </a:lnTo>
                <a:close/>
              </a:path>
            </a:pathLst>
          </a:custGeom>
          <a:blipFill>
            <a:blip r:embed="rId4"/>
            <a:stretch>
              <a:fillRect l="0" t="0" r="0" b="0"/>
            </a:stretch>
          </a:blipFill>
        </p:spPr>
      </p:sp>
      <p:sp>
        <p:nvSpPr>
          <p:cNvPr name="Freeform 4" id="4"/>
          <p:cNvSpPr/>
          <p:nvPr/>
        </p:nvSpPr>
        <p:spPr>
          <a:xfrm flipH="false" flipV="false" rot="0">
            <a:off x="2554697" y="2126537"/>
            <a:ext cx="5757841" cy="6442633"/>
          </a:xfrm>
          <a:custGeom>
            <a:avLst/>
            <a:gdLst/>
            <a:ahLst/>
            <a:cxnLst/>
            <a:rect r="r" b="b" t="t" l="l"/>
            <a:pathLst>
              <a:path h="6442633" w="5757841">
                <a:moveTo>
                  <a:pt x="0" y="0"/>
                </a:moveTo>
                <a:lnTo>
                  <a:pt x="5757841" y="0"/>
                </a:lnTo>
                <a:lnTo>
                  <a:pt x="5757841" y="6442633"/>
                </a:lnTo>
                <a:lnTo>
                  <a:pt x="0" y="6442633"/>
                </a:lnTo>
                <a:lnTo>
                  <a:pt x="0" y="0"/>
                </a:lnTo>
                <a:close/>
              </a:path>
            </a:pathLst>
          </a:custGeom>
          <a:blipFill>
            <a:blip r:embed="rId5"/>
            <a:stretch>
              <a:fillRect l="0" t="0" r="0" b="0"/>
            </a:stretch>
          </a:blipFill>
        </p:spPr>
      </p:sp>
      <p:grpSp>
        <p:nvGrpSpPr>
          <p:cNvPr name="Group 5" id="5"/>
          <p:cNvGrpSpPr/>
          <p:nvPr/>
        </p:nvGrpSpPr>
        <p:grpSpPr>
          <a:xfrm rot="0">
            <a:off x="3538814" y="2126537"/>
            <a:ext cx="4486836" cy="798231"/>
            <a:chOff x="0" y="0"/>
            <a:chExt cx="1181718" cy="210234"/>
          </a:xfrm>
        </p:grpSpPr>
        <p:sp>
          <p:nvSpPr>
            <p:cNvPr name="Freeform 6" id="6"/>
            <p:cNvSpPr/>
            <p:nvPr/>
          </p:nvSpPr>
          <p:spPr>
            <a:xfrm flipH="false" flipV="false" rot="0">
              <a:off x="0" y="0"/>
              <a:ext cx="1181718" cy="210234"/>
            </a:xfrm>
            <a:custGeom>
              <a:avLst/>
              <a:gdLst/>
              <a:ahLst/>
              <a:cxnLst/>
              <a:rect r="r" b="b" t="t" l="l"/>
              <a:pathLst>
                <a:path h="210234" w="1181718">
                  <a:moveTo>
                    <a:pt x="0" y="0"/>
                  </a:moveTo>
                  <a:lnTo>
                    <a:pt x="1181718" y="0"/>
                  </a:lnTo>
                  <a:lnTo>
                    <a:pt x="1181718" y="210234"/>
                  </a:lnTo>
                  <a:lnTo>
                    <a:pt x="0" y="210234"/>
                  </a:lnTo>
                  <a:close/>
                </a:path>
              </a:pathLst>
            </a:custGeom>
            <a:solidFill>
              <a:srgbClr val="FFFFFF"/>
            </a:solidFill>
          </p:spPr>
        </p:sp>
        <p:sp>
          <p:nvSpPr>
            <p:cNvPr name="TextBox 7" id="7"/>
            <p:cNvSpPr txBox="true"/>
            <p:nvPr/>
          </p:nvSpPr>
          <p:spPr>
            <a:xfrm>
              <a:off x="0" y="-19050"/>
              <a:ext cx="1181718" cy="229284"/>
            </a:xfrm>
            <a:prstGeom prst="rect">
              <a:avLst/>
            </a:prstGeom>
          </p:spPr>
          <p:txBody>
            <a:bodyPr anchor="ctr" rtlCol="false" tIns="50800" lIns="50800" bIns="50800" rIns="50800"/>
            <a:lstStyle/>
            <a:p>
              <a:pPr algn="ctr">
                <a:lnSpc>
                  <a:spcPts val="1950"/>
                </a:lnSpc>
              </a:pPr>
            </a:p>
          </p:txBody>
        </p:sp>
      </p:grpSp>
      <p:grpSp>
        <p:nvGrpSpPr>
          <p:cNvPr name="Group 8" id="8"/>
          <p:cNvGrpSpPr/>
          <p:nvPr/>
        </p:nvGrpSpPr>
        <p:grpSpPr>
          <a:xfrm rot="0">
            <a:off x="11339672" y="1878795"/>
            <a:ext cx="3739777" cy="984995"/>
            <a:chOff x="0" y="0"/>
            <a:chExt cx="984962" cy="259423"/>
          </a:xfrm>
        </p:grpSpPr>
        <p:sp>
          <p:nvSpPr>
            <p:cNvPr name="Freeform 9" id="9"/>
            <p:cNvSpPr/>
            <p:nvPr/>
          </p:nvSpPr>
          <p:spPr>
            <a:xfrm flipH="false" flipV="false" rot="0">
              <a:off x="0" y="0"/>
              <a:ext cx="984962" cy="259423"/>
            </a:xfrm>
            <a:custGeom>
              <a:avLst/>
              <a:gdLst/>
              <a:ahLst/>
              <a:cxnLst/>
              <a:rect r="r" b="b" t="t" l="l"/>
              <a:pathLst>
                <a:path h="259423" w="984962">
                  <a:moveTo>
                    <a:pt x="0" y="0"/>
                  </a:moveTo>
                  <a:lnTo>
                    <a:pt x="984962" y="0"/>
                  </a:lnTo>
                  <a:lnTo>
                    <a:pt x="984962" y="259423"/>
                  </a:lnTo>
                  <a:lnTo>
                    <a:pt x="0" y="259423"/>
                  </a:lnTo>
                  <a:close/>
                </a:path>
              </a:pathLst>
            </a:custGeom>
            <a:solidFill>
              <a:srgbClr val="FFFFFF"/>
            </a:solidFill>
          </p:spPr>
        </p:sp>
        <p:sp>
          <p:nvSpPr>
            <p:cNvPr name="TextBox 10" id="10"/>
            <p:cNvSpPr txBox="true"/>
            <p:nvPr/>
          </p:nvSpPr>
          <p:spPr>
            <a:xfrm>
              <a:off x="0" y="-19050"/>
              <a:ext cx="984962" cy="278473"/>
            </a:xfrm>
            <a:prstGeom prst="rect">
              <a:avLst/>
            </a:prstGeom>
          </p:spPr>
          <p:txBody>
            <a:bodyPr anchor="ctr" rtlCol="false" tIns="50800" lIns="50800" bIns="50800" rIns="50800"/>
            <a:lstStyle/>
            <a:p>
              <a:pPr algn="ctr">
                <a:lnSpc>
                  <a:spcPts val="1950"/>
                </a:lnSpc>
              </a:pPr>
            </a:p>
          </p:txBody>
        </p:sp>
      </p:grpSp>
      <p:sp>
        <p:nvSpPr>
          <p:cNvPr name="TextBox 11" id="11"/>
          <p:cNvSpPr txBox="true"/>
          <p:nvPr/>
        </p:nvSpPr>
        <p:spPr>
          <a:xfrm rot="0">
            <a:off x="5596562" y="315277"/>
            <a:ext cx="6940629" cy="1350645"/>
          </a:xfrm>
          <a:prstGeom prst="rect">
            <a:avLst/>
          </a:prstGeom>
        </p:spPr>
        <p:txBody>
          <a:bodyPr anchor="t" rtlCol="false" tIns="0" lIns="0" bIns="0" rIns="0">
            <a:spAutoFit/>
          </a:bodyPr>
          <a:lstStyle/>
          <a:p>
            <a:pPr algn="ctr">
              <a:lnSpc>
                <a:spcPts val="10920"/>
              </a:lnSpc>
              <a:spcBef>
                <a:spcPct val="0"/>
              </a:spcBef>
            </a:pPr>
            <a:r>
              <a:rPr lang="en-US" sz="8400">
                <a:solidFill>
                  <a:srgbClr val="727171"/>
                </a:solidFill>
                <a:latin typeface="Oswald"/>
              </a:rPr>
              <a:t>SCHOOL ASPECTS</a:t>
            </a:r>
          </a:p>
        </p:txBody>
      </p:sp>
      <p:sp>
        <p:nvSpPr>
          <p:cNvPr name="TextBox 12" id="12"/>
          <p:cNvSpPr txBox="true"/>
          <p:nvPr/>
        </p:nvSpPr>
        <p:spPr>
          <a:xfrm rot="0">
            <a:off x="3477331" y="2308165"/>
            <a:ext cx="4609802" cy="555625"/>
          </a:xfrm>
          <a:prstGeom prst="rect">
            <a:avLst/>
          </a:prstGeom>
        </p:spPr>
        <p:txBody>
          <a:bodyPr anchor="t" rtlCol="false" tIns="0" lIns="0" bIns="0" rIns="0">
            <a:spAutoFit/>
          </a:bodyPr>
          <a:lstStyle/>
          <a:p>
            <a:pPr algn="ctr">
              <a:lnSpc>
                <a:spcPts val="4549"/>
              </a:lnSpc>
              <a:spcBef>
                <a:spcPct val="0"/>
              </a:spcBef>
            </a:pPr>
            <a:r>
              <a:rPr lang="en-US" sz="3499">
                <a:solidFill>
                  <a:srgbClr val="727171"/>
                </a:solidFill>
                <a:latin typeface="Oswald"/>
              </a:rPr>
              <a:t>Boxplot of score in final vote</a:t>
            </a:r>
          </a:p>
        </p:txBody>
      </p:sp>
      <p:sp>
        <p:nvSpPr>
          <p:cNvPr name="TextBox 13" id="13"/>
          <p:cNvSpPr txBox="true"/>
          <p:nvPr/>
        </p:nvSpPr>
        <p:spPr>
          <a:xfrm rot="0">
            <a:off x="10679557" y="2308165"/>
            <a:ext cx="5060007" cy="555625"/>
          </a:xfrm>
          <a:prstGeom prst="rect">
            <a:avLst/>
          </a:prstGeom>
        </p:spPr>
        <p:txBody>
          <a:bodyPr anchor="t" rtlCol="false" tIns="0" lIns="0" bIns="0" rIns="0">
            <a:spAutoFit/>
          </a:bodyPr>
          <a:lstStyle/>
          <a:p>
            <a:pPr algn="ctr">
              <a:lnSpc>
                <a:spcPts val="4549"/>
              </a:lnSpc>
              <a:spcBef>
                <a:spcPct val="0"/>
              </a:spcBef>
            </a:pPr>
            <a:r>
              <a:rPr lang="en-US" sz="3499">
                <a:solidFill>
                  <a:srgbClr val="727171"/>
                </a:solidFill>
                <a:latin typeface="Oswald"/>
              </a:rPr>
              <a:t>Histogram of score in final vote</a:t>
            </a:r>
          </a:p>
        </p:txBody>
      </p:sp>
      <p:grpSp>
        <p:nvGrpSpPr>
          <p:cNvPr name="Group 14" id="14"/>
          <p:cNvGrpSpPr/>
          <p:nvPr/>
        </p:nvGrpSpPr>
        <p:grpSpPr>
          <a:xfrm rot="0">
            <a:off x="11999788" y="8076672"/>
            <a:ext cx="3739777" cy="984995"/>
            <a:chOff x="0" y="0"/>
            <a:chExt cx="984962" cy="259423"/>
          </a:xfrm>
        </p:grpSpPr>
        <p:sp>
          <p:nvSpPr>
            <p:cNvPr name="Freeform 15" id="15"/>
            <p:cNvSpPr/>
            <p:nvPr/>
          </p:nvSpPr>
          <p:spPr>
            <a:xfrm flipH="false" flipV="false" rot="0">
              <a:off x="0" y="0"/>
              <a:ext cx="984962" cy="259423"/>
            </a:xfrm>
            <a:custGeom>
              <a:avLst/>
              <a:gdLst/>
              <a:ahLst/>
              <a:cxnLst/>
              <a:rect r="r" b="b" t="t" l="l"/>
              <a:pathLst>
                <a:path h="259423" w="984962">
                  <a:moveTo>
                    <a:pt x="0" y="0"/>
                  </a:moveTo>
                  <a:lnTo>
                    <a:pt x="984962" y="0"/>
                  </a:lnTo>
                  <a:lnTo>
                    <a:pt x="984962" y="259423"/>
                  </a:lnTo>
                  <a:lnTo>
                    <a:pt x="0" y="259423"/>
                  </a:lnTo>
                  <a:close/>
                </a:path>
              </a:pathLst>
            </a:custGeom>
            <a:solidFill>
              <a:srgbClr val="FFFFFF"/>
            </a:solidFill>
          </p:spPr>
        </p:sp>
        <p:sp>
          <p:nvSpPr>
            <p:cNvPr name="TextBox 16" id="16"/>
            <p:cNvSpPr txBox="true"/>
            <p:nvPr/>
          </p:nvSpPr>
          <p:spPr>
            <a:xfrm>
              <a:off x="0" y="-19050"/>
              <a:ext cx="984962" cy="278473"/>
            </a:xfrm>
            <a:prstGeom prst="rect">
              <a:avLst/>
            </a:prstGeom>
          </p:spPr>
          <p:txBody>
            <a:bodyPr anchor="ctr" rtlCol="false" tIns="50800" lIns="50800" bIns="50800" rIns="50800"/>
            <a:lstStyle/>
            <a:p>
              <a:pPr algn="ctr">
                <a:lnSpc>
                  <a:spcPts val="1950"/>
                </a:lnSpc>
              </a:pPr>
            </a:p>
          </p:txBody>
        </p:sp>
      </p:grpSp>
      <p:sp>
        <p:nvSpPr>
          <p:cNvPr name="Freeform 17" id="17"/>
          <p:cNvSpPr/>
          <p:nvPr/>
        </p:nvSpPr>
        <p:spPr>
          <a:xfrm flipH="false" flipV="false" rot="2105795">
            <a:off x="-9784067" y="1190825"/>
            <a:ext cx="16309146" cy="16735131"/>
          </a:xfrm>
          <a:custGeom>
            <a:avLst/>
            <a:gdLst/>
            <a:ahLst/>
            <a:cxnLst/>
            <a:rect r="r" b="b" t="t" l="l"/>
            <a:pathLst>
              <a:path h="16735131" w="16309146">
                <a:moveTo>
                  <a:pt x="0" y="0"/>
                </a:moveTo>
                <a:lnTo>
                  <a:pt x="16309147" y="0"/>
                </a:lnTo>
                <a:lnTo>
                  <a:pt x="16309147" y="16735131"/>
                </a:lnTo>
                <a:lnTo>
                  <a:pt x="0" y="167351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3355224" y="5344017"/>
            <a:ext cx="7629294" cy="7828566"/>
          </a:xfrm>
          <a:custGeom>
            <a:avLst/>
            <a:gdLst/>
            <a:ahLst/>
            <a:cxnLst/>
            <a:rect r="r" b="b" t="t" l="l"/>
            <a:pathLst>
              <a:path h="7828566" w="7629294">
                <a:moveTo>
                  <a:pt x="0" y="0"/>
                </a:moveTo>
                <a:lnTo>
                  <a:pt x="7629293" y="0"/>
                </a:lnTo>
                <a:lnTo>
                  <a:pt x="7629293"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675969" y="2332299"/>
            <a:ext cx="1545969" cy="7167698"/>
            <a:chOff x="0" y="0"/>
            <a:chExt cx="368852" cy="1710138"/>
          </a:xfrm>
        </p:grpSpPr>
        <p:sp>
          <p:nvSpPr>
            <p:cNvPr name="Freeform 4" id="4"/>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CCCCCC"/>
            </a:solidFill>
          </p:spPr>
        </p:sp>
        <p:sp>
          <p:nvSpPr>
            <p:cNvPr name="TextBox 5" id="5"/>
            <p:cNvSpPr txBox="true"/>
            <p:nvPr/>
          </p:nvSpPr>
          <p:spPr>
            <a:xfrm>
              <a:off x="0" y="-19050"/>
              <a:ext cx="368852" cy="172918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5675969" y="460111"/>
            <a:ext cx="8187422" cy="1872188"/>
          </a:xfrm>
          <a:prstGeom prst="rect">
            <a:avLst/>
          </a:prstGeom>
        </p:spPr>
        <p:txBody>
          <a:bodyPr anchor="t" rtlCol="false" tIns="0" lIns="0" bIns="0" rIns="0">
            <a:spAutoFit/>
          </a:bodyPr>
          <a:lstStyle/>
          <a:p>
            <a:pPr algn="just">
              <a:lnSpc>
                <a:spcPts val="15205"/>
              </a:lnSpc>
            </a:pPr>
            <a:r>
              <a:rPr lang="en-US" sz="11018" spc="1079">
                <a:solidFill>
                  <a:srgbClr val="231F20"/>
                </a:solidFill>
                <a:latin typeface="Oswald Bold"/>
              </a:rPr>
              <a:t>CONTENT</a:t>
            </a:r>
          </a:p>
        </p:txBody>
      </p:sp>
      <p:sp>
        <p:nvSpPr>
          <p:cNvPr name="Freeform 7" id="7"/>
          <p:cNvSpPr/>
          <p:nvPr/>
        </p:nvSpPr>
        <p:spPr>
          <a:xfrm flipH="false" flipV="false" rot="2230702">
            <a:off x="10938280" y="1351809"/>
            <a:ext cx="10749463" cy="2687366"/>
          </a:xfrm>
          <a:custGeom>
            <a:avLst/>
            <a:gdLst/>
            <a:ahLst/>
            <a:cxnLst/>
            <a:rect r="r" b="b" t="t" l="l"/>
            <a:pathLst>
              <a:path h="2687366" w="10749463">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5888730" y="2835566"/>
            <a:ext cx="1120447" cy="6161164"/>
            <a:chOff x="0" y="0"/>
            <a:chExt cx="1493930" cy="8214885"/>
          </a:xfrm>
        </p:grpSpPr>
        <p:sp>
          <p:nvSpPr>
            <p:cNvPr name="TextBox 9" id="9"/>
            <p:cNvSpPr txBox="true"/>
            <p:nvPr/>
          </p:nvSpPr>
          <p:spPr>
            <a:xfrm rot="0">
              <a:off x="0" y="0"/>
              <a:ext cx="1422311" cy="982941"/>
            </a:xfrm>
            <a:prstGeom prst="rect">
              <a:avLst/>
            </a:prstGeom>
          </p:spPr>
          <p:txBody>
            <a:bodyPr anchor="t" rtlCol="false" tIns="0" lIns="0" bIns="0" rIns="0">
              <a:spAutoFit/>
            </a:bodyPr>
            <a:lstStyle/>
            <a:p>
              <a:pPr algn="ctr">
                <a:lnSpc>
                  <a:spcPts val="5834"/>
                </a:lnSpc>
              </a:pPr>
              <a:r>
                <a:rPr lang="en-US" sz="4862">
                  <a:solidFill>
                    <a:srgbClr val="363636"/>
                  </a:solidFill>
                  <a:latin typeface="Oswald Bold Italics"/>
                </a:rPr>
                <a:t>01</a:t>
              </a:r>
            </a:p>
          </p:txBody>
        </p:sp>
        <p:sp>
          <p:nvSpPr>
            <p:cNvPr name="TextBox 10" id="10"/>
            <p:cNvSpPr txBox="true"/>
            <p:nvPr/>
          </p:nvSpPr>
          <p:spPr>
            <a:xfrm rot="0">
              <a:off x="0" y="1449633"/>
              <a:ext cx="1422311" cy="982941"/>
            </a:xfrm>
            <a:prstGeom prst="rect">
              <a:avLst/>
            </a:prstGeom>
          </p:spPr>
          <p:txBody>
            <a:bodyPr anchor="t" rtlCol="false" tIns="0" lIns="0" bIns="0" rIns="0">
              <a:spAutoFit/>
            </a:bodyPr>
            <a:lstStyle/>
            <a:p>
              <a:pPr algn="ctr">
                <a:lnSpc>
                  <a:spcPts val="5834"/>
                </a:lnSpc>
              </a:pPr>
              <a:r>
                <a:rPr lang="en-US" sz="4862">
                  <a:solidFill>
                    <a:srgbClr val="363636"/>
                  </a:solidFill>
                  <a:latin typeface="Oswald Bold Italics"/>
                </a:rPr>
                <a:t>02</a:t>
              </a:r>
            </a:p>
          </p:txBody>
        </p:sp>
        <p:sp>
          <p:nvSpPr>
            <p:cNvPr name="TextBox 11" id="11"/>
            <p:cNvSpPr txBox="true"/>
            <p:nvPr/>
          </p:nvSpPr>
          <p:spPr>
            <a:xfrm rot="0">
              <a:off x="0" y="2895211"/>
              <a:ext cx="1422311" cy="982941"/>
            </a:xfrm>
            <a:prstGeom prst="rect">
              <a:avLst/>
            </a:prstGeom>
          </p:spPr>
          <p:txBody>
            <a:bodyPr anchor="t" rtlCol="false" tIns="0" lIns="0" bIns="0" rIns="0">
              <a:spAutoFit/>
            </a:bodyPr>
            <a:lstStyle/>
            <a:p>
              <a:pPr algn="ctr">
                <a:lnSpc>
                  <a:spcPts val="5834"/>
                </a:lnSpc>
              </a:pPr>
              <a:r>
                <a:rPr lang="en-US" sz="4862">
                  <a:solidFill>
                    <a:srgbClr val="363636"/>
                  </a:solidFill>
                  <a:latin typeface="Oswald Bold Italics"/>
                </a:rPr>
                <a:t>03</a:t>
              </a:r>
            </a:p>
          </p:txBody>
        </p:sp>
        <p:sp>
          <p:nvSpPr>
            <p:cNvPr name="TextBox 12" id="12"/>
            <p:cNvSpPr txBox="true"/>
            <p:nvPr/>
          </p:nvSpPr>
          <p:spPr>
            <a:xfrm rot="0">
              <a:off x="71619" y="4340789"/>
              <a:ext cx="1422311" cy="982941"/>
            </a:xfrm>
            <a:prstGeom prst="rect">
              <a:avLst/>
            </a:prstGeom>
          </p:spPr>
          <p:txBody>
            <a:bodyPr anchor="t" rtlCol="false" tIns="0" lIns="0" bIns="0" rIns="0">
              <a:spAutoFit/>
            </a:bodyPr>
            <a:lstStyle/>
            <a:p>
              <a:pPr algn="ctr">
                <a:lnSpc>
                  <a:spcPts val="5834"/>
                </a:lnSpc>
              </a:pPr>
              <a:r>
                <a:rPr lang="en-US" sz="4862">
                  <a:solidFill>
                    <a:srgbClr val="363636"/>
                  </a:solidFill>
                  <a:latin typeface="Oswald Bold Italics"/>
                </a:rPr>
                <a:t>04</a:t>
              </a:r>
            </a:p>
          </p:txBody>
        </p:sp>
        <p:sp>
          <p:nvSpPr>
            <p:cNvPr name="TextBox 13" id="13"/>
            <p:cNvSpPr txBox="true"/>
            <p:nvPr/>
          </p:nvSpPr>
          <p:spPr>
            <a:xfrm rot="0">
              <a:off x="71619" y="5786366"/>
              <a:ext cx="1422311" cy="982941"/>
            </a:xfrm>
            <a:prstGeom prst="rect">
              <a:avLst/>
            </a:prstGeom>
          </p:spPr>
          <p:txBody>
            <a:bodyPr anchor="t" rtlCol="false" tIns="0" lIns="0" bIns="0" rIns="0">
              <a:spAutoFit/>
            </a:bodyPr>
            <a:lstStyle/>
            <a:p>
              <a:pPr algn="ctr">
                <a:lnSpc>
                  <a:spcPts val="5834"/>
                </a:lnSpc>
              </a:pPr>
              <a:r>
                <a:rPr lang="en-US" sz="4862">
                  <a:solidFill>
                    <a:srgbClr val="363636"/>
                  </a:solidFill>
                  <a:latin typeface="Oswald Bold Italics"/>
                </a:rPr>
                <a:t>05</a:t>
              </a:r>
            </a:p>
          </p:txBody>
        </p:sp>
        <p:sp>
          <p:nvSpPr>
            <p:cNvPr name="TextBox 14" id="14"/>
            <p:cNvSpPr txBox="true"/>
            <p:nvPr/>
          </p:nvSpPr>
          <p:spPr>
            <a:xfrm rot="0">
              <a:off x="41872" y="7231944"/>
              <a:ext cx="1422311" cy="982941"/>
            </a:xfrm>
            <a:prstGeom prst="rect">
              <a:avLst/>
            </a:prstGeom>
          </p:spPr>
          <p:txBody>
            <a:bodyPr anchor="t" rtlCol="false" tIns="0" lIns="0" bIns="0" rIns="0">
              <a:spAutoFit/>
            </a:bodyPr>
            <a:lstStyle/>
            <a:p>
              <a:pPr algn="ctr">
                <a:lnSpc>
                  <a:spcPts val="5834"/>
                </a:lnSpc>
              </a:pPr>
              <a:r>
                <a:rPr lang="en-US" sz="4862">
                  <a:solidFill>
                    <a:srgbClr val="363636"/>
                  </a:solidFill>
                  <a:latin typeface="Oswald Bold Italics"/>
                </a:rPr>
                <a:t>06</a:t>
              </a:r>
            </a:p>
          </p:txBody>
        </p:sp>
      </p:grpSp>
      <p:sp>
        <p:nvSpPr>
          <p:cNvPr name="TextBox 15" id="15"/>
          <p:cNvSpPr txBox="true"/>
          <p:nvPr/>
        </p:nvSpPr>
        <p:spPr>
          <a:xfrm rot="0">
            <a:off x="7540578" y="2787941"/>
            <a:ext cx="6590695" cy="480648"/>
          </a:xfrm>
          <a:prstGeom prst="rect">
            <a:avLst/>
          </a:prstGeom>
        </p:spPr>
        <p:txBody>
          <a:bodyPr anchor="t" rtlCol="false" tIns="0" lIns="0" bIns="0" rIns="0">
            <a:spAutoFit/>
          </a:bodyPr>
          <a:lstStyle/>
          <a:p>
            <a:pPr>
              <a:lnSpc>
                <a:spcPts val="3964"/>
              </a:lnSpc>
            </a:pPr>
            <a:r>
              <a:rPr lang="en-US" sz="2872" spc="281">
                <a:solidFill>
                  <a:srgbClr val="231F20"/>
                </a:solidFill>
                <a:latin typeface="DM Sans"/>
              </a:rPr>
              <a:t>OUR AIM </a:t>
            </a:r>
          </a:p>
        </p:txBody>
      </p:sp>
      <p:sp>
        <p:nvSpPr>
          <p:cNvPr name="TextBox 16" id="16"/>
          <p:cNvSpPr txBox="true"/>
          <p:nvPr/>
        </p:nvSpPr>
        <p:spPr>
          <a:xfrm rot="0">
            <a:off x="7540578" y="3925957"/>
            <a:ext cx="6916360" cy="480648"/>
          </a:xfrm>
          <a:prstGeom prst="rect">
            <a:avLst/>
          </a:prstGeom>
        </p:spPr>
        <p:txBody>
          <a:bodyPr anchor="t" rtlCol="false" tIns="0" lIns="0" bIns="0" rIns="0">
            <a:spAutoFit/>
          </a:bodyPr>
          <a:lstStyle/>
          <a:p>
            <a:pPr>
              <a:lnSpc>
                <a:spcPts val="3964"/>
              </a:lnSpc>
            </a:pPr>
            <a:r>
              <a:rPr lang="en-US" sz="2872" spc="281">
                <a:solidFill>
                  <a:srgbClr val="231F20"/>
                </a:solidFill>
                <a:latin typeface="DM Sans"/>
              </a:rPr>
              <a:t>OUR DATASET</a:t>
            </a:r>
          </a:p>
        </p:txBody>
      </p:sp>
      <p:sp>
        <p:nvSpPr>
          <p:cNvPr name="TextBox 17" id="17"/>
          <p:cNvSpPr txBox="true"/>
          <p:nvPr/>
        </p:nvSpPr>
        <p:spPr>
          <a:xfrm rot="0">
            <a:off x="7540578" y="5063974"/>
            <a:ext cx="6590695" cy="480648"/>
          </a:xfrm>
          <a:prstGeom prst="rect">
            <a:avLst/>
          </a:prstGeom>
        </p:spPr>
        <p:txBody>
          <a:bodyPr anchor="t" rtlCol="false" tIns="0" lIns="0" bIns="0" rIns="0">
            <a:spAutoFit/>
          </a:bodyPr>
          <a:lstStyle/>
          <a:p>
            <a:pPr algn="l" marL="0" indent="0" lvl="0">
              <a:lnSpc>
                <a:spcPts val="3964"/>
              </a:lnSpc>
              <a:spcBef>
                <a:spcPct val="0"/>
              </a:spcBef>
            </a:pPr>
            <a:r>
              <a:rPr lang="en-US" sz="2872" spc="281">
                <a:solidFill>
                  <a:srgbClr val="231F20"/>
                </a:solidFill>
                <a:latin typeface="DM Sans"/>
              </a:rPr>
              <a:t>EDA </a:t>
            </a:r>
          </a:p>
        </p:txBody>
      </p:sp>
      <p:sp>
        <p:nvSpPr>
          <p:cNvPr name="TextBox 18" id="18"/>
          <p:cNvSpPr txBox="true"/>
          <p:nvPr/>
        </p:nvSpPr>
        <p:spPr>
          <a:xfrm rot="0">
            <a:off x="7540578" y="6201466"/>
            <a:ext cx="6916360" cy="480648"/>
          </a:xfrm>
          <a:prstGeom prst="rect">
            <a:avLst/>
          </a:prstGeom>
        </p:spPr>
        <p:txBody>
          <a:bodyPr anchor="t" rtlCol="false" tIns="0" lIns="0" bIns="0" rIns="0">
            <a:spAutoFit/>
          </a:bodyPr>
          <a:lstStyle/>
          <a:p>
            <a:pPr algn="l" marL="0" indent="0" lvl="0">
              <a:lnSpc>
                <a:spcPts val="3964"/>
              </a:lnSpc>
              <a:spcBef>
                <a:spcPct val="0"/>
              </a:spcBef>
            </a:pPr>
            <a:r>
              <a:rPr lang="en-US" sz="2872" spc="281">
                <a:solidFill>
                  <a:srgbClr val="231F20"/>
                </a:solidFill>
                <a:latin typeface="DM Sans"/>
              </a:rPr>
              <a:t>FOUR CATEGORIES </a:t>
            </a:r>
          </a:p>
        </p:txBody>
      </p:sp>
      <p:sp>
        <p:nvSpPr>
          <p:cNvPr name="TextBox 19" id="19"/>
          <p:cNvSpPr txBox="true"/>
          <p:nvPr/>
        </p:nvSpPr>
        <p:spPr>
          <a:xfrm rot="0">
            <a:off x="7540578" y="7338958"/>
            <a:ext cx="6916360" cy="480648"/>
          </a:xfrm>
          <a:prstGeom prst="rect">
            <a:avLst/>
          </a:prstGeom>
        </p:spPr>
        <p:txBody>
          <a:bodyPr anchor="t" rtlCol="false" tIns="0" lIns="0" bIns="0" rIns="0">
            <a:spAutoFit/>
          </a:bodyPr>
          <a:lstStyle/>
          <a:p>
            <a:pPr algn="l" marL="0" indent="0" lvl="0">
              <a:lnSpc>
                <a:spcPts val="3964"/>
              </a:lnSpc>
              <a:spcBef>
                <a:spcPct val="0"/>
              </a:spcBef>
            </a:pPr>
            <a:r>
              <a:rPr lang="en-US" sz="2872" spc="281">
                <a:solidFill>
                  <a:srgbClr val="231F20"/>
                </a:solidFill>
                <a:latin typeface="DM Sans"/>
              </a:rPr>
              <a:t>THE MODEL</a:t>
            </a:r>
          </a:p>
        </p:txBody>
      </p:sp>
      <p:sp>
        <p:nvSpPr>
          <p:cNvPr name="TextBox 20" id="20"/>
          <p:cNvSpPr txBox="true"/>
          <p:nvPr/>
        </p:nvSpPr>
        <p:spPr>
          <a:xfrm rot="0">
            <a:off x="7540578" y="8476450"/>
            <a:ext cx="6590695" cy="480648"/>
          </a:xfrm>
          <a:prstGeom prst="rect">
            <a:avLst/>
          </a:prstGeom>
        </p:spPr>
        <p:txBody>
          <a:bodyPr anchor="t" rtlCol="false" tIns="0" lIns="0" bIns="0" rIns="0">
            <a:spAutoFit/>
          </a:bodyPr>
          <a:lstStyle/>
          <a:p>
            <a:pPr algn="l" marL="0" indent="0" lvl="0">
              <a:lnSpc>
                <a:spcPts val="3964"/>
              </a:lnSpc>
              <a:spcBef>
                <a:spcPct val="0"/>
              </a:spcBef>
            </a:pPr>
            <a:r>
              <a:rPr lang="en-US" sz="2872" spc="281">
                <a:solidFill>
                  <a:srgbClr val="231F20"/>
                </a:solidFill>
                <a:latin typeface="DM Sans"/>
              </a:rPr>
              <a:t>CONCLUSION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6838" y="0"/>
            <a:ext cx="7090374" cy="8390276"/>
          </a:xfrm>
          <a:custGeom>
            <a:avLst/>
            <a:gdLst/>
            <a:ahLst/>
            <a:cxnLst/>
            <a:rect r="r" b="b" t="t" l="l"/>
            <a:pathLst>
              <a:path h="8390276" w="7090374">
                <a:moveTo>
                  <a:pt x="0" y="0"/>
                </a:moveTo>
                <a:lnTo>
                  <a:pt x="7090374" y="0"/>
                </a:lnTo>
                <a:lnTo>
                  <a:pt x="7090374" y="8390276"/>
                </a:lnTo>
                <a:lnTo>
                  <a:pt x="0" y="8390276"/>
                </a:lnTo>
                <a:lnTo>
                  <a:pt x="0" y="0"/>
                </a:lnTo>
                <a:close/>
              </a:path>
            </a:pathLst>
          </a:custGeom>
          <a:blipFill>
            <a:blip r:embed="rId2"/>
            <a:stretch>
              <a:fillRect l="0" t="0" r="0" b="0"/>
            </a:stretch>
          </a:blipFill>
        </p:spPr>
      </p:sp>
      <p:sp>
        <p:nvSpPr>
          <p:cNvPr name="Freeform 3" id="3"/>
          <p:cNvSpPr/>
          <p:nvPr/>
        </p:nvSpPr>
        <p:spPr>
          <a:xfrm flipH="false" flipV="false" rot="-5777386">
            <a:off x="18544828" y="227103"/>
            <a:ext cx="17194372" cy="17643479"/>
          </a:xfrm>
          <a:custGeom>
            <a:avLst/>
            <a:gdLst/>
            <a:ahLst/>
            <a:cxnLst/>
            <a:rect r="r" b="b" t="t" l="l"/>
            <a:pathLst>
              <a:path h="17643479" w="17194372">
                <a:moveTo>
                  <a:pt x="0" y="0"/>
                </a:moveTo>
                <a:lnTo>
                  <a:pt x="17194373" y="0"/>
                </a:lnTo>
                <a:lnTo>
                  <a:pt x="17194373" y="17643479"/>
                </a:lnTo>
                <a:lnTo>
                  <a:pt x="0" y="1764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963664" y="344170"/>
            <a:ext cx="8860525" cy="8704672"/>
            <a:chOff x="0" y="0"/>
            <a:chExt cx="11814034" cy="11606230"/>
          </a:xfrm>
        </p:grpSpPr>
        <p:sp>
          <p:nvSpPr>
            <p:cNvPr name="Freeform 5" id="5"/>
            <p:cNvSpPr/>
            <p:nvPr/>
          </p:nvSpPr>
          <p:spPr>
            <a:xfrm flipH="false" flipV="false" rot="0">
              <a:off x="0" y="828165"/>
              <a:ext cx="9112629" cy="9949901"/>
            </a:xfrm>
            <a:custGeom>
              <a:avLst/>
              <a:gdLst/>
              <a:ahLst/>
              <a:cxnLst/>
              <a:rect r="r" b="b" t="t" l="l"/>
              <a:pathLst>
                <a:path h="9949901" w="9112629">
                  <a:moveTo>
                    <a:pt x="0" y="0"/>
                  </a:moveTo>
                  <a:lnTo>
                    <a:pt x="9112629" y="0"/>
                  </a:lnTo>
                  <a:lnTo>
                    <a:pt x="9112629" y="9949900"/>
                  </a:lnTo>
                  <a:lnTo>
                    <a:pt x="0" y="9949900"/>
                  </a:lnTo>
                  <a:lnTo>
                    <a:pt x="0" y="0"/>
                  </a:lnTo>
                  <a:close/>
                </a:path>
              </a:pathLst>
            </a:custGeom>
            <a:blipFill>
              <a:blip r:embed="rId5"/>
              <a:stretch>
                <a:fillRect l="0" t="0" r="0" b="0"/>
              </a:stretch>
            </a:blipFill>
          </p:spPr>
        </p:sp>
        <p:grpSp>
          <p:nvGrpSpPr>
            <p:cNvPr name="Group 6" id="6"/>
            <p:cNvGrpSpPr/>
            <p:nvPr/>
          </p:nvGrpSpPr>
          <p:grpSpPr>
            <a:xfrm rot="0">
              <a:off x="0" y="0"/>
              <a:ext cx="10776823" cy="1656329"/>
              <a:chOff x="0" y="0"/>
              <a:chExt cx="1950298" cy="299748"/>
            </a:xfrm>
          </p:grpSpPr>
          <p:sp>
            <p:nvSpPr>
              <p:cNvPr name="Freeform 7" id="7"/>
              <p:cNvSpPr/>
              <p:nvPr/>
            </p:nvSpPr>
            <p:spPr>
              <a:xfrm flipH="false" flipV="false" rot="0">
                <a:off x="0" y="0"/>
                <a:ext cx="1950298" cy="299748"/>
              </a:xfrm>
              <a:custGeom>
                <a:avLst/>
                <a:gdLst/>
                <a:ahLst/>
                <a:cxnLst/>
                <a:rect r="r" b="b" t="t" l="l"/>
                <a:pathLst>
                  <a:path h="299748" w="1950298">
                    <a:moveTo>
                      <a:pt x="0" y="0"/>
                    </a:moveTo>
                    <a:lnTo>
                      <a:pt x="1950298" y="0"/>
                    </a:lnTo>
                    <a:lnTo>
                      <a:pt x="1950298" y="299748"/>
                    </a:lnTo>
                    <a:lnTo>
                      <a:pt x="0" y="299748"/>
                    </a:lnTo>
                    <a:close/>
                  </a:path>
                </a:pathLst>
              </a:custGeom>
              <a:solidFill>
                <a:srgbClr val="FFFFFF"/>
              </a:solidFill>
            </p:spPr>
          </p:sp>
          <p:sp>
            <p:nvSpPr>
              <p:cNvPr name="TextBox 8" id="8"/>
              <p:cNvSpPr txBox="true"/>
              <p:nvPr/>
            </p:nvSpPr>
            <p:spPr>
              <a:xfrm>
                <a:off x="0" y="-19050"/>
                <a:ext cx="1950298" cy="318798"/>
              </a:xfrm>
              <a:prstGeom prst="rect">
                <a:avLst/>
              </a:prstGeom>
            </p:spPr>
            <p:txBody>
              <a:bodyPr anchor="ctr" rtlCol="false" tIns="50800" lIns="50800" bIns="50800" rIns="50800"/>
              <a:lstStyle/>
              <a:p>
                <a:pPr algn="ctr">
                  <a:lnSpc>
                    <a:spcPts val="1950"/>
                  </a:lnSpc>
                </a:pPr>
              </a:p>
            </p:txBody>
          </p:sp>
        </p:grpSp>
        <p:grpSp>
          <p:nvGrpSpPr>
            <p:cNvPr name="Group 9" id="9"/>
            <p:cNvGrpSpPr/>
            <p:nvPr/>
          </p:nvGrpSpPr>
          <p:grpSpPr>
            <a:xfrm rot="0">
              <a:off x="1037211" y="9949901"/>
              <a:ext cx="10776823" cy="1656329"/>
              <a:chOff x="0" y="0"/>
              <a:chExt cx="1950298" cy="299748"/>
            </a:xfrm>
          </p:grpSpPr>
          <p:sp>
            <p:nvSpPr>
              <p:cNvPr name="Freeform 10" id="10"/>
              <p:cNvSpPr/>
              <p:nvPr/>
            </p:nvSpPr>
            <p:spPr>
              <a:xfrm flipH="false" flipV="false" rot="0">
                <a:off x="0" y="0"/>
                <a:ext cx="1950298" cy="299748"/>
              </a:xfrm>
              <a:custGeom>
                <a:avLst/>
                <a:gdLst/>
                <a:ahLst/>
                <a:cxnLst/>
                <a:rect r="r" b="b" t="t" l="l"/>
                <a:pathLst>
                  <a:path h="299748" w="1950298">
                    <a:moveTo>
                      <a:pt x="0" y="0"/>
                    </a:moveTo>
                    <a:lnTo>
                      <a:pt x="1950298" y="0"/>
                    </a:lnTo>
                    <a:lnTo>
                      <a:pt x="1950298" y="299748"/>
                    </a:lnTo>
                    <a:lnTo>
                      <a:pt x="0" y="299748"/>
                    </a:lnTo>
                    <a:close/>
                  </a:path>
                </a:pathLst>
              </a:custGeom>
              <a:solidFill>
                <a:srgbClr val="FFFFFF"/>
              </a:solidFill>
            </p:spPr>
          </p:sp>
          <p:sp>
            <p:nvSpPr>
              <p:cNvPr name="TextBox 11" id="11"/>
              <p:cNvSpPr txBox="true"/>
              <p:nvPr/>
            </p:nvSpPr>
            <p:spPr>
              <a:xfrm>
                <a:off x="0" y="-19050"/>
                <a:ext cx="1950298" cy="318798"/>
              </a:xfrm>
              <a:prstGeom prst="rect">
                <a:avLst/>
              </a:prstGeom>
            </p:spPr>
            <p:txBody>
              <a:bodyPr anchor="ctr" rtlCol="false" tIns="50800" lIns="50800" bIns="50800" rIns="50800"/>
              <a:lstStyle/>
              <a:p>
                <a:pPr algn="ctr">
                  <a:lnSpc>
                    <a:spcPts val="1950"/>
                  </a:lnSpc>
                </a:pPr>
              </a:p>
            </p:txBody>
          </p:sp>
        </p:grpSp>
        <p:grpSp>
          <p:nvGrpSpPr>
            <p:cNvPr name="Group 12" id="12"/>
            <p:cNvGrpSpPr/>
            <p:nvPr/>
          </p:nvGrpSpPr>
          <p:grpSpPr>
            <a:xfrm rot="0">
              <a:off x="388412" y="3557458"/>
              <a:ext cx="889888" cy="4491315"/>
              <a:chOff x="0" y="0"/>
              <a:chExt cx="161044" cy="812800"/>
            </a:xfrm>
          </p:grpSpPr>
          <p:sp>
            <p:nvSpPr>
              <p:cNvPr name="Freeform 13" id="13"/>
              <p:cNvSpPr/>
              <p:nvPr/>
            </p:nvSpPr>
            <p:spPr>
              <a:xfrm flipH="false" flipV="false" rot="0">
                <a:off x="0" y="0"/>
                <a:ext cx="161044" cy="812800"/>
              </a:xfrm>
              <a:custGeom>
                <a:avLst/>
                <a:gdLst/>
                <a:ahLst/>
                <a:cxnLst/>
                <a:rect r="r" b="b" t="t" l="l"/>
                <a:pathLst>
                  <a:path h="812800" w="161044">
                    <a:moveTo>
                      <a:pt x="0" y="0"/>
                    </a:moveTo>
                    <a:lnTo>
                      <a:pt x="161044" y="0"/>
                    </a:lnTo>
                    <a:lnTo>
                      <a:pt x="161044" y="812800"/>
                    </a:lnTo>
                    <a:lnTo>
                      <a:pt x="0" y="812800"/>
                    </a:lnTo>
                    <a:close/>
                  </a:path>
                </a:pathLst>
              </a:custGeom>
              <a:solidFill>
                <a:srgbClr val="FFFFFF"/>
              </a:solidFill>
            </p:spPr>
          </p:sp>
          <p:sp>
            <p:nvSpPr>
              <p:cNvPr name="TextBox 14" id="14"/>
              <p:cNvSpPr txBox="true"/>
              <p:nvPr/>
            </p:nvSpPr>
            <p:spPr>
              <a:xfrm>
                <a:off x="0" y="-19050"/>
                <a:ext cx="161044" cy="831850"/>
              </a:xfrm>
              <a:prstGeom prst="rect">
                <a:avLst/>
              </a:prstGeom>
            </p:spPr>
            <p:txBody>
              <a:bodyPr anchor="ctr" rtlCol="false" tIns="50800" lIns="50800" bIns="50800" rIns="50800"/>
              <a:lstStyle/>
              <a:p>
                <a:pPr algn="ctr">
                  <a:lnSpc>
                    <a:spcPts val="1950"/>
                  </a:lnSpc>
                </a:pPr>
              </a:p>
            </p:txBody>
          </p:sp>
        </p:grpSp>
        <p:sp>
          <p:nvSpPr>
            <p:cNvPr name="TextBox 15" id="15"/>
            <p:cNvSpPr txBox="true"/>
            <p:nvPr/>
          </p:nvSpPr>
          <p:spPr>
            <a:xfrm rot="0">
              <a:off x="0" y="962374"/>
              <a:ext cx="10776823" cy="693955"/>
            </a:xfrm>
            <a:prstGeom prst="rect">
              <a:avLst/>
            </a:prstGeom>
          </p:spPr>
          <p:txBody>
            <a:bodyPr anchor="t" rtlCol="false" tIns="0" lIns="0" bIns="0" rIns="0">
              <a:spAutoFit/>
            </a:bodyPr>
            <a:lstStyle/>
            <a:p>
              <a:pPr algn="ctr">
                <a:lnSpc>
                  <a:spcPts val="4256"/>
                </a:lnSpc>
                <a:spcBef>
                  <a:spcPct val="0"/>
                </a:spcBef>
              </a:pPr>
              <a:r>
                <a:rPr lang="en-US" sz="3274">
                  <a:solidFill>
                    <a:srgbClr val="000000"/>
                  </a:solidFill>
                  <a:latin typeface="Oswald"/>
                </a:rPr>
                <a:t>Boxplot of score in final vote by failure</a:t>
              </a:r>
            </a:p>
          </p:txBody>
        </p:sp>
        <p:sp>
          <p:nvSpPr>
            <p:cNvPr name="TextBox 16" id="16"/>
            <p:cNvSpPr txBox="true"/>
            <p:nvPr/>
          </p:nvSpPr>
          <p:spPr>
            <a:xfrm rot="0">
              <a:off x="203854" y="9588636"/>
              <a:ext cx="10776823" cy="578438"/>
            </a:xfrm>
            <a:prstGeom prst="rect">
              <a:avLst/>
            </a:prstGeom>
          </p:spPr>
          <p:txBody>
            <a:bodyPr anchor="t" rtlCol="false" tIns="0" lIns="0" bIns="0" rIns="0">
              <a:spAutoFit/>
            </a:bodyPr>
            <a:lstStyle/>
            <a:p>
              <a:pPr algn="ctr">
                <a:lnSpc>
                  <a:spcPts val="3547"/>
                </a:lnSpc>
                <a:spcBef>
                  <a:spcPct val="0"/>
                </a:spcBef>
              </a:pPr>
              <a:r>
                <a:rPr lang="en-US" sz="2728">
                  <a:solidFill>
                    <a:srgbClr val="000000"/>
                  </a:solidFill>
                  <a:latin typeface="Oswald"/>
                </a:rPr>
                <a:t>Failure</a:t>
              </a:r>
            </a:p>
          </p:txBody>
        </p:sp>
        <p:sp>
          <p:nvSpPr>
            <p:cNvPr name="TextBox 17" id="17"/>
            <p:cNvSpPr txBox="true"/>
            <p:nvPr/>
          </p:nvSpPr>
          <p:spPr>
            <a:xfrm rot="-5400000">
              <a:off x="-4569342" y="5099192"/>
              <a:ext cx="10776823" cy="578438"/>
            </a:xfrm>
            <a:prstGeom prst="rect">
              <a:avLst/>
            </a:prstGeom>
          </p:spPr>
          <p:txBody>
            <a:bodyPr anchor="t" rtlCol="false" tIns="0" lIns="0" bIns="0" rIns="0">
              <a:spAutoFit/>
            </a:bodyPr>
            <a:lstStyle/>
            <a:p>
              <a:pPr algn="ctr">
                <a:lnSpc>
                  <a:spcPts val="3547"/>
                </a:lnSpc>
                <a:spcBef>
                  <a:spcPct val="0"/>
                </a:spcBef>
              </a:pPr>
              <a:r>
                <a:rPr lang="en-US" sz="2728">
                  <a:solidFill>
                    <a:srgbClr val="000000"/>
                  </a:solidFill>
                  <a:latin typeface="Oswald"/>
                </a:rPr>
                <a:t>Final vote</a:t>
              </a:r>
            </a:p>
          </p:txBody>
        </p:sp>
      </p:grpSp>
      <p:sp>
        <p:nvSpPr>
          <p:cNvPr name="Freeform 18" id="18"/>
          <p:cNvSpPr/>
          <p:nvPr/>
        </p:nvSpPr>
        <p:spPr>
          <a:xfrm flipH="false" flipV="false" rot="10630026">
            <a:off x="9989714" y="503161"/>
            <a:ext cx="17194372" cy="17643479"/>
          </a:xfrm>
          <a:custGeom>
            <a:avLst/>
            <a:gdLst/>
            <a:ahLst/>
            <a:cxnLst/>
            <a:rect r="r" b="b" t="t" l="l"/>
            <a:pathLst>
              <a:path h="17643479" w="17194372">
                <a:moveTo>
                  <a:pt x="0" y="0"/>
                </a:moveTo>
                <a:lnTo>
                  <a:pt x="17194372" y="0"/>
                </a:lnTo>
                <a:lnTo>
                  <a:pt x="17194372" y="17643479"/>
                </a:lnTo>
                <a:lnTo>
                  <a:pt x="0" y="1764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7001439">
            <a:off x="-4948598" y="5464756"/>
            <a:ext cx="17194372" cy="17643479"/>
          </a:xfrm>
          <a:custGeom>
            <a:avLst/>
            <a:gdLst/>
            <a:ahLst/>
            <a:cxnLst/>
            <a:rect r="r" b="b" t="t" l="l"/>
            <a:pathLst>
              <a:path h="17643479" w="17194372">
                <a:moveTo>
                  <a:pt x="0" y="0"/>
                </a:moveTo>
                <a:lnTo>
                  <a:pt x="17194372" y="0"/>
                </a:lnTo>
                <a:lnTo>
                  <a:pt x="17194372" y="17643479"/>
                </a:lnTo>
                <a:lnTo>
                  <a:pt x="0" y="1764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72558">
            <a:off x="-2808290" y="-9033042"/>
            <a:ext cx="22912445" cy="23510904"/>
          </a:xfrm>
          <a:custGeom>
            <a:avLst/>
            <a:gdLst/>
            <a:ahLst/>
            <a:cxnLst/>
            <a:rect r="r" b="b" t="t" l="l"/>
            <a:pathLst>
              <a:path h="23510904" w="22912445">
                <a:moveTo>
                  <a:pt x="0" y="0"/>
                </a:moveTo>
                <a:lnTo>
                  <a:pt x="22912445" y="0"/>
                </a:lnTo>
                <a:lnTo>
                  <a:pt x="22912445" y="23510905"/>
                </a:lnTo>
                <a:lnTo>
                  <a:pt x="0" y="235109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739659" y="-142875"/>
            <a:ext cx="11607662" cy="1426492"/>
          </a:xfrm>
          <a:prstGeom prst="rect">
            <a:avLst/>
          </a:prstGeom>
        </p:spPr>
        <p:txBody>
          <a:bodyPr anchor="t" rtlCol="false" tIns="0" lIns="0" bIns="0" rIns="0">
            <a:spAutoFit/>
          </a:bodyPr>
          <a:lstStyle/>
          <a:p>
            <a:pPr algn="ctr" marL="0" indent="0" lvl="0">
              <a:lnSpc>
                <a:spcPts val="11636"/>
              </a:lnSpc>
              <a:spcBef>
                <a:spcPct val="0"/>
              </a:spcBef>
            </a:pPr>
            <a:r>
              <a:rPr lang="en-US" sz="8432" spc="826">
                <a:solidFill>
                  <a:srgbClr val="727171"/>
                </a:solidFill>
                <a:latin typeface="Oswald Bold"/>
              </a:rPr>
              <a:t>SCHOOL ASPECTS </a:t>
            </a:r>
          </a:p>
        </p:txBody>
      </p:sp>
      <p:sp>
        <p:nvSpPr>
          <p:cNvPr name="TextBox 4" id="4"/>
          <p:cNvSpPr txBox="true"/>
          <p:nvPr/>
        </p:nvSpPr>
        <p:spPr>
          <a:xfrm rot="0">
            <a:off x="6924362" y="1294960"/>
            <a:ext cx="5238255" cy="661640"/>
          </a:xfrm>
          <a:prstGeom prst="rect">
            <a:avLst/>
          </a:prstGeom>
        </p:spPr>
        <p:txBody>
          <a:bodyPr anchor="t" rtlCol="false" tIns="0" lIns="0" bIns="0" rIns="0">
            <a:spAutoFit/>
          </a:bodyPr>
          <a:lstStyle/>
          <a:p>
            <a:pPr algn="ctr" marL="0" indent="0" lvl="0">
              <a:lnSpc>
                <a:spcPts val="5393"/>
              </a:lnSpc>
              <a:spcBef>
                <a:spcPct val="0"/>
              </a:spcBef>
            </a:pPr>
            <a:r>
              <a:rPr lang="en-US" sz="3908" spc="383">
                <a:solidFill>
                  <a:srgbClr val="727171"/>
                </a:solidFill>
                <a:latin typeface="Oswald"/>
              </a:rPr>
              <a:t>STUDENT COMMITMENT</a:t>
            </a:r>
          </a:p>
        </p:txBody>
      </p:sp>
      <p:sp>
        <p:nvSpPr>
          <p:cNvPr name="TextBox 5" id="5"/>
          <p:cNvSpPr txBox="true"/>
          <p:nvPr/>
        </p:nvSpPr>
        <p:spPr>
          <a:xfrm rot="0">
            <a:off x="5855251" y="1928025"/>
            <a:ext cx="7376477" cy="1560195"/>
          </a:xfrm>
          <a:prstGeom prst="rect">
            <a:avLst/>
          </a:prstGeom>
        </p:spPr>
        <p:txBody>
          <a:bodyPr anchor="t" rtlCol="false" tIns="0" lIns="0" bIns="0" rIns="0">
            <a:spAutoFit/>
          </a:bodyPr>
          <a:lstStyle/>
          <a:p>
            <a:pPr algn="ctr">
              <a:lnSpc>
                <a:spcPts val="3120"/>
              </a:lnSpc>
              <a:spcBef>
                <a:spcPct val="0"/>
              </a:spcBef>
            </a:pPr>
            <a:r>
              <a:rPr lang="en-US" sz="2400">
                <a:solidFill>
                  <a:srgbClr val="727171"/>
                </a:solidFill>
                <a:latin typeface="Oswald"/>
              </a:rPr>
              <a:t>The "student commit"The student commitment is the dedication that the student invests in their academic career, and the variable combines factors such as study time and extracurricular activities." " </a:t>
            </a:r>
          </a:p>
        </p:txBody>
      </p:sp>
      <p:grpSp>
        <p:nvGrpSpPr>
          <p:cNvPr name="Group 6" id="6"/>
          <p:cNvGrpSpPr/>
          <p:nvPr/>
        </p:nvGrpSpPr>
        <p:grpSpPr>
          <a:xfrm rot="0">
            <a:off x="3639299" y="3564420"/>
            <a:ext cx="11808382" cy="6916831"/>
            <a:chOff x="0" y="0"/>
            <a:chExt cx="15744510" cy="9222442"/>
          </a:xfrm>
        </p:grpSpPr>
        <p:sp>
          <p:nvSpPr>
            <p:cNvPr name="Freeform 7" id="7"/>
            <p:cNvSpPr/>
            <p:nvPr/>
          </p:nvSpPr>
          <p:spPr>
            <a:xfrm flipH="false" flipV="false" rot="0">
              <a:off x="0" y="0"/>
              <a:ext cx="15744510" cy="9222442"/>
            </a:xfrm>
            <a:custGeom>
              <a:avLst/>
              <a:gdLst/>
              <a:ahLst/>
              <a:cxnLst/>
              <a:rect r="r" b="b" t="t" l="l"/>
              <a:pathLst>
                <a:path h="9222442" w="15744510">
                  <a:moveTo>
                    <a:pt x="0" y="0"/>
                  </a:moveTo>
                  <a:lnTo>
                    <a:pt x="15744510" y="0"/>
                  </a:lnTo>
                  <a:lnTo>
                    <a:pt x="15744510" y="9222442"/>
                  </a:lnTo>
                  <a:lnTo>
                    <a:pt x="0" y="9222442"/>
                  </a:lnTo>
                  <a:lnTo>
                    <a:pt x="0" y="0"/>
                  </a:lnTo>
                  <a:close/>
                </a:path>
              </a:pathLst>
            </a:custGeom>
            <a:blipFill>
              <a:blip r:embed="rId4"/>
              <a:stretch>
                <a:fillRect l="0" t="-14625" r="0" b="0"/>
              </a:stretch>
            </a:blipFill>
          </p:spPr>
        </p:sp>
        <p:grpSp>
          <p:nvGrpSpPr>
            <p:cNvPr name="Group 8" id="8"/>
            <p:cNvGrpSpPr/>
            <p:nvPr/>
          </p:nvGrpSpPr>
          <p:grpSpPr>
            <a:xfrm rot="0">
              <a:off x="0" y="3132370"/>
              <a:ext cx="521648" cy="2280823"/>
              <a:chOff x="0" y="0"/>
              <a:chExt cx="94875" cy="414827"/>
            </a:xfrm>
          </p:grpSpPr>
          <p:sp>
            <p:nvSpPr>
              <p:cNvPr name="Freeform 9" id="9"/>
              <p:cNvSpPr/>
              <p:nvPr/>
            </p:nvSpPr>
            <p:spPr>
              <a:xfrm flipH="false" flipV="false" rot="0">
                <a:off x="0" y="0"/>
                <a:ext cx="94875" cy="414827"/>
              </a:xfrm>
              <a:custGeom>
                <a:avLst/>
                <a:gdLst/>
                <a:ahLst/>
                <a:cxnLst/>
                <a:rect r="r" b="b" t="t" l="l"/>
                <a:pathLst>
                  <a:path h="414827" w="94875">
                    <a:moveTo>
                      <a:pt x="0" y="0"/>
                    </a:moveTo>
                    <a:lnTo>
                      <a:pt x="94875" y="0"/>
                    </a:lnTo>
                    <a:lnTo>
                      <a:pt x="94875" y="414827"/>
                    </a:lnTo>
                    <a:lnTo>
                      <a:pt x="0" y="414827"/>
                    </a:lnTo>
                    <a:close/>
                  </a:path>
                </a:pathLst>
              </a:custGeom>
              <a:solidFill>
                <a:srgbClr val="FFFFFF"/>
              </a:solidFill>
            </p:spPr>
          </p:sp>
          <p:sp>
            <p:nvSpPr>
              <p:cNvPr name="TextBox 10" id="10"/>
              <p:cNvSpPr txBox="true"/>
              <p:nvPr/>
            </p:nvSpPr>
            <p:spPr>
              <a:xfrm>
                <a:off x="0" y="-19050"/>
                <a:ext cx="94875" cy="433877"/>
              </a:xfrm>
              <a:prstGeom prst="rect">
                <a:avLst/>
              </a:prstGeom>
            </p:spPr>
            <p:txBody>
              <a:bodyPr anchor="ctr" rtlCol="false" tIns="50800" lIns="50800" bIns="50800" rIns="50800"/>
              <a:lstStyle/>
              <a:p>
                <a:pPr algn="ctr">
                  <a:lnSpc>
                    <a:spcPts val="1949"/>
                  </a:lnSpc>
                </a:pPr>
              </a:p>
            </p:txBody>
          </p:sp>
        </p:grpSp>
        <p:grpSp>
          <p:nvGrpSpPr>
            <p:cNvPr name="Group 11" id="11"/>
            <p:cNvGrpSpPr/>
            <p:nvPr/>
          </p:nvGrpSpPr>
          <p:grpSpPr>
            <a:xfrm rot="0">
              <a:off x="782338" y="156297"/>
              <a:ext cx="561559" cy="7184630"/>
              <a:chOff x="0" y="0"/>
              <a:chExt cx="102134" cy="1306713"/>
            </a:xfrm>
          </p:grpSpPr>
          <p:sp>
            <p:nvSpPr>
              <p:cNvPr name="Freeform 12" id="12"/>
              <p:cNvSpPr/>
              <p:nvPr/>
            </p:nvSpPr>
            <p:spPr>
              <a:xfrm flipH="false" flipV="false" rot="0">
                <a:off x="0" y="0"/>
                <a:ext cx="102134" cy="1306713"/>
              </a:xfrm>
              <a:custGeom>
                <a:avLst/>
                <a:gdLst/>
                <a:ahLst/>
                <a:cxnLst/>
                <a:rect r="r" b="b" t="t" l="l"/>
                <a:pathLst>
                  <a:path h="1306713" w="102134">
                    <a:moveTo>
                      <a:pt x="0" y="0"/>
                    </a:moveTo>
                    <a:lnTo>
                      <a:pt x="102134" y="0"/>
                    </a:lnTo>
                    <a:lnTo>
                      <a:pt x="102134" y="1306713"/>
                    </a:lnTo>
                    <a:lnTo>
                      <a:pt x="0" y="1306713"/>
                    </a:lnTo>
                    <a:close/>
                  </a:path>
                </a:pathLst>
              </a:custGeom>
              <a:solidFill>
                <a:srgbClr val="FFFFFF"/>
              </a:solidFill>
            </p:spPr>
          </p:sp>
          <p:sp>
            <p:nvSpPr>
              <p:cNvPr name="TextBox 13" id="13"/>
              <p:cNvSpPr txBox="true"/>
              <p:nvPr/>
            </p:nvSpPr>
            <p:spPr>
              <a:xfrm>
                <a:off x="0" y="-19050"/>
                <a:ext cx="102134" cy="1325763"/>
              </a:xfrm>
              <a:prstGeom prst="rect">
                <a:avLst/>
              </a:prstGeom>
            </p:spPr>
            <p:txBody>
              <a:bodyPr anchor="ctr" rtlCol="false" tIns="50800" lIns="50800" bIns="50800" rIns="50800"/>
              <a:lstStyle/>
              <a:p>
                <a:pPr algn="ctr">
                  <a:lnSpc>
                    <a:spcPts val="1949"/>
                  </a:lnSpc>
                </a:pPr>
              </a:p>
            </p:txBody>
          </p:sp>
        </p:grpSp>
        <p:grpSp>
          <p:nvGrpSpPr>
            <p:cNvPr name="Group 14" id="14"/>
            <p:cNvGrpSpPr/>
            <p:nvPr/>
          </p:nvGrpSpPr>
          <p:grpSpPr>
            <a:xfrm rot="5400000">
              <a:off x="8124767" y="1673703"/>
              <a:ext cx="561559" cy="12401031"/>
              <a:chOff x="0" y="0"/>
              <a:chExt cx="102134" cy="2255451"/>
            </a:xfrm>
          </p:grpSpPr>
          <p:sp>
            <p:nvSpPr>
              <p:cNvPr name="Freeform 15" id="15"/>
              <p:cNvSpPr/>
              <p:nvPr/>
            </p:nvSpPr>
            <p:spPr>
              <a:xfrm flipH="false" flipV="false" rot="0">
                <a:off x="0" y="0"/>
                <a:ext cx="102134" cy="2255451"/>
              </a:xfrm>
              <a:custGeom>
                <a:avLst/>
                <a:gdLst/>
                <a:ahLst/>
                <a:cxnLst/>
                <a:rect r="r" b="b" t="t" l="l"/>
                <a:pathLst>
                  <a:path h="2255451" w="102134">
                    <a:moveTo>
                      <a:pt x="0" y="0"/>
                    </a:moveTo>
                    <a:lnTo>
                      <a:pt x="102134" y="0"/>
                    </a:lnTo>
                    <a:lnTo>
                      <a:pt x="102134" y="2255451"/>
                    </a:lnTo>
                    <a:lnTo>
                      <a:pt x="0" y="2255451"/>
                    </a:lnTo>
                    <a:close/>
                  </a:path>
                </a:pathLst>
              </a:custGeom>
              <a:solidFill>
                <a:srgbClr val="FFFFFF"/>
              </a:solidFill>
            </p:spPr>
          </p:sp>
          <p:sp>
            <p:nvSpPr>
              <p:cNvPr name="TextBox 16" id="16"/>
              <p:cNvSpPr txBox="true"/>
              <p:nvPr/>
            </p:nvSpPr>
            <p:spPr>
              <a:xfrm>
                <a:off x="0" y="-19050"/>
                <a:ext cx="102134" cy="2274501"/>
              </a:xfrm>
              <a:prstGeom prst="rect">
                <a:avLst/>
              </a:prstGeom>
            </p:spPr>
            <p:txBody>
              <a:bodyPr anchor="ctr" rtlCol="false" tIns="50800" lIns="50800" bIns="50800" rIns="50800"/>
              <a:lstStyle/>
              <a:p>
                <a:pPr algn="ctr">
                  <a:lnSpc>
                    <a:spcPts val="1949"/>
                  </a:lnSpc>
                </a:pPr>
              </a:p>
            </p:txBody>
          </p:sp>
        </p:grpSp>
        <p:grpSp>
          <p:nvGrpSpPr>
            <p:cNvPr name="Group 17" id="17"/>
            <p:cNvGrpSpPr/>
            <p:nvPr/>
          </p:nvGrpSpPr>
          <p:grpSpPr>
            <a:xfrm rot="0">
              <a:off x="5970362" y="8154998"/>
              <a:ext cx="4468976" cy="708822"/>
              <a:chOff x="0" y="0"/>
              <a:chExt cx="812800" cy="128918"/>
            </a:xfrm>
          </p:grpSpPr>
          <p:sp>
            <p:nvSpPr>
              <p:cNvPr name="Freeform 18" id="18"/>
              <p:cNvSpPr/>
              <p:nvPr/>
            </p:nvSpPr>
            <p:spPr>
              <a:xfrm flipH="false" flipV="false" rot="0">
                <a:off x="0" y="0"/>
                <a:ext cx="812800" cy="128918"/>
              </a:xfrm>
              <a:custGeom>
                <a:avLst/>
                <a:gdLst/>
                <a:ahLst/>
                <a:cxnLst/>
                <a:rect r="r" b="b" t="t" l="l"/>
                <a:pathLst>
                  <a:path h="128918" w="812800">
                    <a:moveTo>
                      <a:pt x="0" y="0"/>
                    </a:moveTo>
                    <a:lnTo>
                      <a:pt x="812800" y="0"/>
                    </a:lnTo>
                    <a:lnTo>
                      <a:pt x="812800" y="128918"/>
                    </a:lnTo>
                    <a:lnTo>
                      <a:pt x="0" y="128918"/>
                    </a:lnTo>
                    <a:close/>
                  </a:path>
                </a:pathLst>
              </a:custGeom>
              <a:solidFill>
                <a:srgbClr val="FFFFFF"/>
              </a:solidFill>
            </p:spPr>
          </p:sp>
          <p:sp>
            <p:nvSpPr>
              <p:cNvPr name="TextBox 19" id="19"/>
              <p:cNvSpPr txBox="true"/>
              <p:nvPr/>
            </p:nvSpPr>
            <p:spPr>
              <a:xfrm>
                <a:off x="0" y="-19050"/>
                <a:ext cx="812800" cy="147968"/>
              </a:xfrm>
              <a:prstGeom prst="rect">
                <a:avLst/>
              </a:prstGeom>
            </p:spPr>
            <p:txBody>
              <a:bodyPr anchor="ctr" rtlCol="false" tIns="50800" lIns="50800" bIns="50800" rIns="50800"/>
              <a:lstStyle/>
              <a:p>
                <a:pPr algn="ctr">
                  <a:lnSpc>
                    <a:spcPts val="1949"/>
                  </a:lnSpc>
                </a:pPr>
              </a:p>
            </p:txBody>
          </p:sp>
        </p:grpSp>
        <p:sp>
          <p:nvSpPr>
            <p:cNvPr name="TextBox 20" id="20"/>
            <p:cNvSpPr txBox="true"/>
            <p:nvPr/>
          </p:nvSpPr>
          <p:spPr>
            <a:xfrm rot="-5400000">
              <a:off x="-403289" y="3777566"/>
              <a:ext cx="1830823" cy="540431"/>
            </a:xfrm>
            <a:prstGeom prst="rect">
              <a:avLst/>
            </a:prstGeom>
          </p:spPr>
          <p:txBody>
            <a:bodyPr anchor="t" rtlCol="false" tIns="0" lIns="0" bIns="0" rIns="0">
              <a:spAutoFit/>
            </a:bodyPr>
            <a:lstStyle/>
            <a:p>
              <a:pPr algn="ctr">
                <a:lnSpc>
                  <a:spcPts val="3388"/>
                </a:lnSpc>
                <a:spcBef>
                  <a:spcPct val="0"/>
                </a:spcBef>
              </a:pPr>
              <a:r>
                <a:rPr lang="en-US" sz="2606">
                  <a:solidFill>
                    <a:srgbClr val="000000"/>
                  </a:solidFill>
                  <a:latin typeface="Oswald"/>
                </a:rPr>
                <a:t>FINAL VOTE</a:t>
              </a:r>
            </a:p>
          </p:txBody>
        </p:sp>
        <p:sp>
          <p:nvSpPr>
            <p:cNvPr name="TextBox 21" id="21"/>
            <p:cNvSpPr txBox="true"/>
            <p:nvPr/>
          </p:nvSpPr>
          <p:spPr>
            <a:xfrm rot="-5400000">
              <a:off x="1097519" y="6740349"/>
              <a:ext cx="142673" cy="350085"/>
            </a:xfrm>
            <a:prstGeom prst="rect">
              <a:avLst/>
            </a:prstGeom>
          </p:spPr>
          <p:txBody>
            <a:bodyPr anchor="t" rtlCol="false" tIns="0" lIns="0" bIns="0" rIns="0">
              <a:spAutoFit/>
            </a:bodyPr>
            <a:lstStyle/>
            <a:p>
              <a:pPr algn="ctr">
                <a:lnSpc>
                  <a:spcPts val="2117"/>
                </a:lnSpc>
                <a:spcBef>
                  <a:spcPct val="0"/>
                </a:spcBef>
              </a:pPr>
              <a:r>
                <a:rPr lang="en-US" sz="1629">
                  <a:solidFill>
                    <a:srgbClr val="000000"/>
                  </a:solidFill>
                  <a:latin typeface="Oswald"/>
                </a:rPr>
                <a:t>0</a:t>
              </a:r>
            </a:p>
          </p:txBody>
        </p:sp>
        <p:sp>
          <p:nvSpPr>
            <p:cNvPr name="TextBox 22" id="22"/>
            <p:cNvSpPr txBox="true"/>
            <p:nvPr/>
          </p:nvSpPr>
          <p:spPr>
            <a:xfrm rot="-5400000">
              <a:off x="1097519" y="5166814"/>
              <a:ext cx="142673" cy="350085"/>
            </a:xfrm>
            <a:prstGeom prst="rect">
              <a:avLst/>
            </a:prstGeom>
          </p:spPr>
          <p:txBody>
            <a:bodyPr anchor="t" rtlCol="false" tIns="0" lIns="0" bIns="0" rIns="0">
              <a:spAutoFit/>
            </a:bodyPr>
            <a:lstStyle/>
            <a:p>
              <a:pPr algn="ctr">
                <a:lnSpc>
                  <a:spcPts val="2117"/>
                </a:lnSpc>
                <a:spcBef>
                  <a:spcPct val="0"/>
                </a:spcBef>
              </a:pPr>
              <a:r>
                <a:rPr lang="en-US" sz="1629">
                  <a:solidFill>
                    <a:srgbClr val="000000"/>
                  </a:solidFill>
                  <a:latin typeface="Oswald"/>
                </a:rPr>
                <a:t>5</a:t>
              </a:r>
            </a:p>
          </p:txBody>
        </p:sp>
        <p:sp>
          <p:nvSpPr>
            <p:cNvPr name="TextBox 23" id="23"/>
            <p:cNvSpPr txBox="true"/>
            <p:nvPr/>
          </p:nvSpPr>
          <p:spPr>
            <a:xfrm rot="-5400000">
              <a:off x="1029139" y="3524899"/>
              <a:ext cx="279432" cy="350085"/>
            </a:xfrm>
            <a:prstGeom prst="rect">
              <a:avLst/>
            </a:prstGeom>
          </p:spPr>
          <p:txBody>
            <a:bodyPr anchor="t" rtlCol="false" tIns="0" lIns="0" bIns="0" rIns="0">
              <a:spAutoFit/>
            </a:bodyPr>
            <a:lstStyle/>
            <a:p>
              <a:pPr algn="ctr">
                <a:lnSpc>
                  <a:spcPts val="2117"/>
                </a:lnSpc>
                <a:spcBef>
                  <a:spcPct val="0"/>
                </a:spcBef>
              </a:pPr>
              <a:r>
                <a:rPr lang="en-US" sz="1629">
                  <a:solidFill>
                    <a:srgbClr val="000000"/>
                  </a:solidFill>
                  <a:latin typeface="Oswald"/>
                </a:rPr>
                <a:t>10</a:t>
              </a:r>
            </a:p>
          </p:txBody>
        </p:sp>
        <p:sp>
          <p:nvSpPr>
            <p:cNvPr name="TextBox 24" id="24"/>
            <p:cNvSpPr txBox="true"/>
            <p:nvPr/>
          </p:nvSpPr>
          <p:spPr>
            <a:xfrm rot="-5400000">
              <a:off x="1029139" y="1951365"/>
              <a:ext cx="279432" cy="350085"/>
            </a:xfrm>
            <a:prstGeom prst="rect">
              <a:avLst/>
            </a:prstGeom>
          </p:spPr>
          <p:txBody>
            <a:bodyPr anchor="t" rtlCol="false" tIns="0" lIns="0" bIns="0" rIns="0">
              <a:spAutoFit/>
            </a:bodyPr>
            <a:lstStyle/>
            <a:p>
              <a:pPr algn="ctr">
                <a:lnSpc>
                  <a:spcPts val="2117"/>
                </a:lnSpc>
                <a:spcBef>
                  <a:spcPct val="0"/>
                </a:spcBef>
              </a:pPr>
              <a:r>
                <a:rPr lang="en-US" sz="1629">
                  <a:solidFill>
                    <a:srgbClr val="000000"/>
                  </a:solidFill>
                  <a:latin typeface="Oswald"/>
                </a:rPr>
                <a:t>15</a:t>
              </a:r>
            </a:p>
          </p:txBody>
        </p:sp>
        <p:sp>
          <p:nvSpPr>
            <p:cNvPr name="TextBox 25" id="25"/>
            <p:cNvSpPr txBox="true"/>
            <p:nvPr/>
          </p:nvSpPr>
          <p:spPr>
            <a:xfrm rot="-5400000">
              <a:off x="1009602" y="358293"/>
              <a:ext cx="318506" cy="350085"/>
            </a:xfrm>
            <a:prstGeom prst="rect">
              <a:avLst/>
            </a:prstGeom>
          </p:spPr>
          <p:txBody>
            <a:bodyPr anchor="t" rtlCol="false" tIns="0" lIns="0" bIns="0" rIns="0">
              <a:spAutoFit/>
            </a:bodyPr>
            <a:lstStyle/>
            <a:p>
              <a:pPr algn="ctr">
                <a:lnSpc>
                  <a:spcPts val="2117"/>
                </a:lnSpc>
                <a:spcBef>
                  <a:spcPct val="0"/>
                </a:spcBef>
              </a:pPr>
              <a:r>
                <a:rPr lang="en-US" sz="1629">
                  <a:solidFill>
                    <a:srgbClr val="000000"/>
                  </a:solidFill>
                  <a:latin typeface="Oswald"/>
                </a:rPr>
                <a:t>20</a:t>
              </a:r>
            </a:p>
          </p:txBody>
        </p:sp>
        <p:sp>
          <p:nvSpPr>
            <p:cNvPr name="TextBox 26" id="26"/>
            <p:cNvSpPr txBox="true"/>
            <p:nvPr/>
          </p:nvSpPr>
          <p:spPr>
            <a:xfrm rot="0">
              <a:off x="2607349" y="7524133"/>
              <a:ext cx="142673" cy="350085"/>
            </a:xfrm>
            <a:prstGeom prst="rect">
              <a:avLst/>
            </a:prstGeom>
          </p:spPr>
          <p:txBody>
            <a:bodyPr anchor="t" rtlCol="false" tIns="0" lIns="0" bIns="0" rIns="0">
              <a:spAutoFit/>
            </a:bodyPr>
            <a:lstStyle/>
            <a:p>
              <a:pPr algn="ctr">
                <a:lnSpc>
                  <a:spcPts val="2117"/>
                </a:lnSpc>
                <a:spcBef>
                  <a:spcPct val="0"/>
                </a:spcBef>
              </a:pPr>
              <a:r>
                <a:rPr lang="en-US" sz="1629">
                  <a:solidFill>
                    <a:srgbClr val="000000"/>
                  </a:solidFill>
                  <a:latin typeface="Oswald"/>
                </a:rPr>
                <a:t>5</a:t>
              </a:r>
            </a:p>
          </p:txBody>
        </p:sp>
        <p:sp>
          <p:nvSpPr>
            <p:cNvPr name="TextBox 27" id="27"/>
            <p:cNvSpPr txBox="true"/>
            <p:nvPr/>
          </p:nvSpPr>
          <p:spPr>
            <a:xfrm rot="0">
              <a:off x="3729467" y="7524133"/>
              <a:ext cx="138793" cy="350085"/>
            </a:xfrm>
            <a:prstGeom prst="rect">
              <a:avLst/>
            </a:prstGeom>
          </p:spPr>
          <p:txBody>
            <a:bodyPr anchor="t" rtlCol="false" tIns="0" lIns="0" bIns="0" rIns="0">
              <a:spAutoFit/>
            </a:bodyPr>
            <a:lstStyle/>
            <a:p>
              <a:pPr algn="ctr">
                <a:lnSpc>
                  <a:spcPts val="2117"/>
                </a:lnSpc>
                <a:spcBef>
                  <a:spcPct val="0"/>
                </a:spcBef>
              </a:pPr>
              <a:r>
                <a:rPr lang="en-US" sz="1629">
                  <a:solidFill>
                    <a:srgbClr val="000000"/>
                  </a:solidFill>
                  <a:latin typeface="Oswald"/>
                </a:rPr>
                <a:t>6</a:t>
              </a:r>
            </a:p>
          </p:txBody>
        </p:sp>
        <p:sp>
          <p:nvSpPr>
            <p:cNvPr name="TextBox 28" id="28"/>
            <p:cNvSpPr txBox="true"/>
            <p:nvPr/>
          </p:nvSpPr>
          <p:spPr>
            <a:xfrm rot="0">
              <a:off x="4865701" y="7524133"/>
              <a:ext cx="106681" cy="350085"/>
            </a:xfrm>
            <a:prstGeom prst="rect">
              <a:avLst/>
            </a:prstGeom>
          </p:spPr>
          <p:txBody>
            <a:bodyPr anchor="t" rtlCol="false" tIns="0" lIns="0" bIns="0" rIns="0">
              <a:spAutoFit/>
            </a:bodyPr>
            <a:lstStyle/>
            <a:p>
              <a:pPr algn="ctr">
                <a:lnSpc>
                  <a:spcPts val="2117"/>
                </a:lnSpc>
                <a:spcBef>
                  <a:spcPct val="0"/>
                </a:spcBef>
              </a:pPr>
              <a:r>
                <a:rPr lang="en-US" sz="1629">
                  <a:solidFill>
                    <a:srgbClr val="000000"/>
                  </a:solidFill>
                  <a:latin typeface="Oswald"/>
                </a:rPr>
                <a:t>7</a:t>
              </a:r>
            </a:p>
          </p:txBody>
        </p:sp>
        <p:sp>
          <p:nvSpPr>
            <p:cNvPr name="TextBox 29" id="29"/>
            <p:cNvSpPr txBox="true"/>
            <p:nvPr/>
          </p:nvSpPr>
          <p:spPr>
            <a:xfrm rot="0">
              <a:off x="5970362" y="7524133"/>
              <a:ext cx="137716" cy="350085"/>
            </a:xfrm>
            <a:prstGeom prst="rect">
              <a:avLst/>
            </a:prstGeom>
          </p:spPr>
          <p:txBody>
            <a:bodyPr anchor="t" rtlCol="false" tIns="0" lIns="0" bIns="0" rIns="0">
              <a:spAutoFit/>
            </a:bodyPr>
            <a:lstStyle/>
            <a:p>
              <a:pPr algn="ctr">
                <a:lnSpc>
                  <a:spcPts val="2117"/>
                </a:lnSpc>
                <a:spcBef>
                  <a:spcPct val="0"/>
                </a:spcBef>
              </a:pPr>
              <a:r>
                <a:rPr lang="en-US" sz="1629">
                  <a:solidFill>
                    <a:srgbClr val="000000"/>
                  </a:solidFill>
                  <a:latin typeface="Oswald"/>
                </a:rPr>
                <a:t>8</a:t>
              </a:r>
            </a:p>
          </p:txBody>
        </p:sp>
        <p:sp>
          <p:nvSpPr>
            <p:cNvPr name="TextBox 30" id="30"/>
            <p:cNvSpPr txBox="true"/>
            <p:nvPr/>
          </p:nvSpPr>
          <p:spPr>
            <a:xfrm rot="0">
              <a:off x="7090109" y="7524133"/>
              <a:ext cx="138578" cy="350085"/>
            </a:xfrm>
            <a:prstGeom prst="rect">
              <a:avLst/>
            </a:prstGeom>
          </p:spPr>
          <p:txBody>
            <a:bodyPr anchor="t" rtlCol="false" tIns="0" lIns="0" bIns="0" rIns="0">
              <a:spAutoFit/>
            </a:bodyPr>
            <a:lstStyle/>
            <a:p>
              <a:pPr algn="ctr">
                <a:lnSpc>
                  <a:spcPts val="2117"/>
                </a:lnSpc>
                <a:spcBef>
                  <a:spcPct val="0"/>
                </a:spcBef>
              </a:pPr>
              <a:r>
                <a:rPr lang="en-US" sz="1629">
                  <a:solidFill>
                    <a:srgbClr val="000000"/>
                  </a:solidFill>
                  <a:latin typeface="Oswald"/>
                </a:rPr>
                <a:t>9</a:t>
              </a:r>
            </a:p>
          </p:txBody>
        </p:sp>
        <p:sp>
          <p:nvSpPr>
            <p:cNvPr name="TextBox 31" id="31"/>
            <p:cNvSpPr txBox="true"/>
            <p:nvPr/>
          </p:nvSpPr>
          <p:spPr>
            <a:xfrm rot="0">
              <a:off x="8153606" y="7524133"/>
              <a:ext cx="251940" cy="350085"/>
            </a:xfrm>
            <a:prstGeom prst="rect">
              <a:avLst/>
            </a:prstGeom>
          </p:spPr>
          <p:txBody>
            <a:bodyPr anchor="t" rtlCol="false" tIns="0" lIns="0" bIns="0" rIns="0">
              <a:spAutoFit/>
            </a:bodyPr>
            <a:lstStyle/>
            <a:p>
              <a:pPr algn="ctr">
                <a:lnSpc>
                  <a:spcPts val="2117"/>
                </a:lnSpc>
                <a:spcBef>
                  <a:spcPct val="0"/>
                </a:spcBef>
              </a:pPr>
              <a:r>
                <a:rPr lang="en-US" sz="1629">
                  <a:solidFill>
                    <a:srgbClr val="000000"/>
                  </a:solidFill>
                  <a:latin typeface="Oswald"/>
                </a:rPr>
                <a:t>10</a:t>
              </a:r>
            </a:p>
          </p:txBody>
        </p:sp>
        <p:sp>
          <p:nvSpPr>
            <p:cNvPr name="TextBox 32" id="32"/>
            <p:cNvSpPr txBox="true"/>
            <p:nvPr/>
          </p:nvSpPr>
          <p:spPr>
            <a:xfrm rot="0">
              <a:off x="9290487" y="7524133"/>
              <a:ext cx="218535" cy="350085"/>
            </a:xfrm>
            <a:prstGeom prst="rect">
              <a:avLst/>
            </a:prstGeom>
          </p:spPr>
          <p:txBody>
            <a:bodyPr anchor="t" rtlCol="false" tIns="0" lIns="0" bIns="0" rIns="0">
              <a:spAutoFit/>
            </a:bodyPr>
            <a:lstStyle/>
            <a:p>
              <a:pPr algn="ctr">
                <a:lnSpc>
                  <a:spcPts val="2117"/>
                </a:lnSpc>
                <a:spcBef>
                  <a:spcPct val="0"/>
                </a:spcBef>
              </a:pPr>
              <a:r>
                <a:rPr lang="en-US" sz="1629">
                  <a:solidFill>
                    <a:srgbClr val="000000"/>
                  </a:solidFill>
                  <a:latin typeface="Oswald"/>
                </a:rPr>
                <a:t>11</a:t>
              </a:r>
            </a:p>
          </p:txBody>
        </p:sp>
        <p:sp>
          <p:nvSpPr>
            <p:cNvPr name="TextBox 33" id="33"/>
            <p:cNvSpPr txBox="true"/>
            <p:nvPr/>
          </p:nvSpPr>
          <p:spPr>
            <a:xfrm rot="0">
              <a:off x="10399351" y="7524133"/>
              <a:ext cx="241164" cy="350085"/>
            </a:xfrm>
            <a:prstGeom prst="rect">
              <a:avLst/>
            </a:prstGeom>
          </p:spPr>
          <p:txBody>
            <a:bodyPr anchor="t" rtlCol="false" tIns="0" lIns="0" bIns="0" rIns="0">
              <a:spAutoFit/>
            </a:bodyPr>
            <a:lstStyle/>
            <a:p>
              <a:pPr algn="ctr">
                <a:lnSpc>
                  <a:spcPts val="2117"/>
                </a:lnSpc>
                <a:spcBef>
                  <a:spcPct val="0"/>
                </a:spcBef>
              </a:pPr>
              <a:r>
                <a:rPr lang="en-US" sz="1629">
                  <a:solidFill>
                    <a:srgbClr val="000000"/>
                  </a:solidFill>
                  <a:latin typeface="Oswald"/>
                </a:rPr>
                <a:t>12</a:t>
              </a:r>
            </a:p>
          </p:txBody>
        </p:sp>
        <p:sp>
          <p:nvSpPr>
            <p:cNvPr name="TextBox 34" id="34"/>
            <p:cNvSpPr txBox="true"/>
            <p:nvPr/>
          </p:nvSpPr>
          <p:spPr>
            <a:xfrm rot="0">
              <a:off x="11519637" y="7524133"/>
              <a:ext cx="240949" cy="350085"/>
            </a:xfrm>
            <a:prstGeom prst="rect">
              <a:avLst/>
            </a:prstGeom>
          </p:spPr>
          <p:txBody>
            <a:bodyPr anchor="t" rtlCol="false" tIns="0" lIns="0" bIns="0" rIns="0">
              <a:spAutoFit/>
            </a:bodyPr>
            <a:lstStyle/>
            <a:p>
              <a:pPr algn="ctr">
                <a:lnSpc>
                  <a:spcPts val="2117"/>
                </a:lnSpc>
                <a:spcBef>
                  <a:spcPct val="0"/>
                </a:spcBef>
              </a:pPr>
              <a:r>
                <a:rPr lang="en-US" sz="1629">
                  <a:solidFill>
                    <a:srgbClr val="000000"/>
                  </a:solidFill>
                  <a:latin typeface="Oswald"/>
                </a:rPr>
                <a:t>13</a:t>
              </a:r>
            </a:p>
          </p:txBody>
        </p:sp>
        <p:sp>
          <p:nvSpPr>
            <p:cNvPr name="TextBox 35" id="35"/>
            <p:cNvSpPr txBox="true"/>
            <p:nvPr/>
          </p:nvSpPr>
          <p:spPr>
            <a:xfrm rot="0">
              <a:off x="12638953" y="7524133"/>
              <a:ext cx="242673" cy="350085"/>
            </a:xfrm>
            <a:prstGeom prst="rect">
              <a:avLst/>
            </a:prstGeom>
          </p:spPr>
          <p:txBody>
            <a:bodyPr anchor="t" rtlCol="false" tIns="0" lIns="0" bIns="0" rIns="0">
              <a:spAutoFit/>
            </a:bodyPr>
            <a:lstStyle/>
            <a:p>
              <a:pPr algn="ctr">
                <a:lnSpc>
                  <a:spcPts val="2117"/>
                </a:lnSpc>
                <a:spcBef>
                  <a:spcPct val="0"/>
                </a:spcBef>
              </a:pPr>
              <a:r>
                <a:rPr lang="en-US" sz="1629">
                  <a:solidFill>
                    <a:srgbClr val="000000"/>
                  </a:solidFill>
                  <a:latin typeface="Oswald"/>
                </a:rPr>
                <a:t>14</a:t>
              </a:r>
            </a:p>
          </p:txBody>
        </p:sp>
        <p:sp>
          <p:nvSpPr>
            <p:cNvPr name="TextBox 36" id="36"/>
            <p:cNvSpPr txBox="true"/>
            <p:nvPr/>
          </p:nvSpPr>
          <p:spPr>
            <a:xfrm rot="0">
              <a:off x="13760101" y="7524133"/>
              <a:ext cx="240733" cy="350085"/>
            </a:xfrm>
            <a:prstGeom prst="rect">
              <a:avLst/>
            </a:prstGeom>
          </p:spPr>
          <p:txBody>
            <a:bodyPr anchor="t" rtlCol="false" tIns="0" lIns="0" bIns="0" rIns="0">
              <a:spAutoFit/>
            </a:bodyPr>
            <a:lstStyle/>
            <a:p>
              <a:pPr algn="ctr">
                <a:lnSpc>
                  <a:spcPts val="2117"/>
                </a:lnSpc>
                <a:spcBef>
                  <a:spcPct val="0"/>
                </a:spcBef>
              </a:pPr>
              <a:r>
                <a:rPr lang="en-US" sz="1629">
                  <a:solidFill>
                    <a:srgbClr val="000000"/>
                  </a:solidFill>
                  <a:latin typeface="Oswald"/>
                </a:rPr>
                <a:t>15</a:t>
              </a:r>
            </a:p>
          </p:txBody>
        </p:sp>
        <p:sp>
          <p:nvSpPr>
            <p:cNvPr name="TextBox 37" id="37"/>
            <p:cNvSpPr txBox="true"/>
            <p:nvPr/>
          </p:nvSpPr>
          <p:spPr>
            <a:xfrm rot="0">
              <a:off x="5919118" y="8135948"/>
              <a:ext cx="4468976" cy="540431"/>
            </a:xfrm>
            <a:prstGeom prst="rect">
              <a:avLst/>
            </a:prstGeom>
          </p:spPr>
          <p:txBody>
            <a:bodyPr anchor="t" rtlCol="false" tIns="0" lIns="0" bIns="0" rIns="0">
              <a:spAutoFit/>
            </a:bodyPr>
            <a:lstStyle/>
            <a:p>
              <a:pPr algn="ctr">
                <a:lnSpc>
                  <a:spcPts val="3388"/>
                </a:lnSpc>
                <a:spcBef>
                  <a:spcPct val="0"/>
                </a:spcBef>
              </a:pPr>
              <a:r>
                <a:rPr lang="en-US" sz="2606">
                  <a:solidFill>
                    <a:srgbClr val="000000"/>
                  </a:solidFill>
                  <a:latin typeface="Oswald"/>
                </a:rPr>
                <a:t>STUDENT COMMITMENT</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20102" y="2432337"/>
            <a:ext cx="12057353" cy="1702517"/>
          </a:xfrm>
          <a:prstGeom prst="rect">
            <a:avLst/>
          </a:prstGeom>
        </p:spPr>
        <p:txBody>
          <a:bodyPr anchor="t" rtlCol="false" tIns="0" lIns="0" bIns="0" rIns="0">
            <a:spAutoFit/>
          </a:bodyPr>
          <a:lstStyle/>
          <a:p>
            <a:pPr>
              <a:lnSpc>
                <a:spcPts val="13948"/>
              </a:lnSpc>
            </a:pPr>
            <a:r>
              <a:rPr lang="en-US" sz="10107" spc="990">
                <a:solidFill>
                  <a:srgbClr val="FFFFFF"/>
                </a:solidFill>
                <a:latin typeface="Oswald Bold"/>
              </a:rPr>
              <a:t>MODEL</a:t>
            </a:r>
          </a:p>
        </p:txBody>
      </p:sp>
      <p:sp>
        <p:nvSpPr>
          <p:cNvPr name="Freeform 4" id="4"/>
          <p:cNvSpPr/>
          <p:nvPr/>
        </p:nvSpPr>
        <p:spPr>
          <a:xfrm flipH="false" flipV="false" rot="0">
            <a:off x="13733039" y="-36024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720102" y="4477754"/>
            <a:ext cx="14054877" cy="486199"/>
          </a:xfrm>
          <a:prstGeom prst="rect">
            <a:avLst/>
          </a:prstGeom>
        </p:spPr>
        <p:txBody>
          <a:bodyPr anchor="t" rtlCol="false" tIns="0" lIns="0" bIns="0" rIns="0">
            <a:spAutoFit/>
          </a:bodyPr>
          <a:lstStyle/>
          <a:p>
            <a:pPr algn="l">
              <a:lnSpc>
                <a:spcPts val="3999"/>
              </a:lnSpc>
            </a:pPr>
            <a:r>
              <a:rPr lang="en-US" sz="2898" spc="284">
                <a:solidFill>
                  <a:srgbClr val="F5FFF5"/>
                </a:solidFill>
                <a:latin typeface="Oswald"/>
              </a:rPr>
              <a:t>FINAL VOTE = 5.46 + 0.46 FAMILY_EDU + 0.24 STUDENT_COMMITMENT</a:t>
            </a:r>
          </a:p>
        </p:txBody>
      </p:sp>
      <p:sp>
        <p:nvSpPr>
          <p:cNvPr name="TextBox 6" id="6"/>
          <p:cNvSpPr txBox="true"/>
          <p:nvPr/>
        </p:nvSpPr>
        <p:spPr>
          <a:xfrm rot="0">
            <a:off x="2384519" y="7209499"/>
            <a:ext cx="1560463"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Bold"/>
              </a:rPr>
              <a:t>FAMILY_EDU</a:t>
            </a:r>
          </a:p>
        </p:txBody>
      </p:sp>
      <p:sp>
        <p:nvSpPr>
          <p:cNvPr name="TextBox 7" id="7"/>
          <p:cNvSpPr txBox="true"/>
          <p:nvPr/>
        </p:nvSpPr>
        <p:spPr>
          <a:xfrm rot="0">
            <a:off x="2380575" y="6450674"/>
            <a:ext cx="1390650"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Bold"/>
              </a:rPr>
              <a:t>INTERCEPT</a:t>
            </a:r>
          </a:p>
        </p:txBody>
      </p:sp>
      <p:sp>
        <p:nvSpPr>
          <p:cNvPr name="TextBox 8" id="8"/>
          <p:cNvSpPr txBox="true"/>
          <p:nvPr/>
        </p:nvSpPr>
        <p:spPr>
          <a:xfrm rot="0">
            <a:off x="2337192" y="7968325"/>
            <a:ext cx="2988766"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Bold"/>
              </a:rPr>
              <a:t>STUDENT_COMMITMENT</a:t>
            </a:r>
          </a:p>
        </p:txBody>
      </p:sp>
      <p:sp>
        <p:nvSpPr>
          <p:cNvPr name="TextBox 9" id="9"/>
          <p:cNvSpPr txBox="true"/>
          <p:nvPr/>
        </p:nvSpPr>
        <p:spPr>
          <a:xfrm rot="0">
            <a:off x="5893284" y="5680473"/>
            <a:ext cx="1223665"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Bold"/>
              </a:rPr>
              <a:t>ESTIMATE</a:t>
            </a:r>
          </a:p>
        </p:txBody>
      </p:sp>
      <p:sp>
        <p:nvSpPr>
          <p:cNvPr name="TextBox 10" id="10"/>
          <p:cNvSpPr txBox="true"/>
          <p:nvPr/>
        </p:nvSpPr>
        <p:spPr>
          <a:xfrm rot="0">
            <a:off x="8168430" y="5680473"/>
            <a:ext cx="1467445"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Bold"/>
              </a:rPr>
              <a:t>STD.ERROR</a:t>
            </a:r>
          </a:p>
        </p:txBody>
      </p:sp>
      <p:sp>
        <p:nvSpPr>
          <p:cNvPr name="TextBox 11" id="11"/>
          <p:cNvSpPr txBox="true"/>
          <p:nvPr/>
        </p:nvSpPr>
        <p:spPr>
          <a:xfrm rot="0">
            <a:off x="10091810" y="5680473"/>
            <a:ext cx="1033760"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Bold"/>
              </a:rPr>
              <a:t>T VALUE</a:t>
            </a:r>
          </a:p>
        </p:txBody>
      </p:sp>
      <p:sp>
        <p:nvSpPr>
          <p:cNvPr name="TextBox 12" id="12"/>
          <p:cNvSpPr txBox="true"/>
          <p:nvPr/>
        </p:nvSpPr>
        <p:spPr>
          <a:xfrm rot="0">
            <a:off x="11611494" y="5680473"/>
            <a:ext cx="1073795"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Bold"/>
              </a:rPr>
              <a:t>P VALUE</a:t>
            </a:r>
          </a:p>
        </p:txBody>
      </p:sp>
      <p:sp>
        <p:nvSpPr>
          <p:cNvPr name="TextBox 13" id="13"/>
          <p:cNvSpPr txBox="true"/>
          <p:nvPr/>
        </p:nvSpPr>
        <p:spPr>
          <a:xfrm rot="0">
            <a:off x="6091448" y="6450674"/>
            <a:ext cx="827336"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a:rPr>
              <a:t>5.4622</a:t>
            </a:r>
          </a:p>
        </p:txBody>
      </p:sp>
      <p:sp>
        <p:nvSpPr>
          <p:cNvPr name="TextBox 14" id="14"/>
          <p:cNvSpPr txBox="true"/>
          <p:nvPr/>
        </p:nvSpPr>
        <p:spPr>
          <a:xfrm rot="0">
            <a:off x="6091448" y="7219024"/>
            <a:ext cx="860375"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a:rPr>
              <a:t>0.4609</a:t>
            </a:r>
          </a:p>
        </p:txBody>
      </p:sp>
      <p:sp>
        <p:nvSpPr>
          <p:cNvPr name="TextBox 15" id="15"/>
          <p:cNvSpPr txBox="true"/>
          <p:nvPr/>
        </p:nvSpPr>
        <p:spPr>
          <a:xfrm rot="0">
            <a:off x="6145324" y="7968325"/>
            <a:ext cx="806500"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a:rPr>
              <a:t>0.2421</a:t>
            </a:r>
          </a:p>
        </p:txBody>
      </p:sp>
      <p:sp>
        <p:nvSpPr>
          <p:cNvPr name="TextBox 16" id="16"/>
          <p:cNvSpPr txBox="true"/>
          <p:nvPr/>
        </p:nvSpPr>
        <p:spPr>
          <a:xfrm rot="0">
            <a:off x="8498605" y="6450674"/>
            <a:ext cx="807095"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a:rPr>
              <a:t>1.3399</a:t>
            </a:r>
          </a:p>
        </p:txBody>
      </p:sp>
      <p:sp>
        <p:nvSpPr>
          <p:cNvPr name="TextBox 17" id="17"/>
          <p:cNvSpPr txBox="true"/>
          <p:nvPr/>
        </p:nvSpPr>
        <p:spPr>
          <a:xfrm rot="0">
            <a:off x="8508577" y="7209499"/>
            <a:ext cx="787152"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a:rPr>
              <a:t>0.1148</a:t>
            </a:r>
          </a:p>
        </p:txBody>
      </p:sp>
      <p:sp>
        <p:nvSpPr>
          <p:cNvPr name="TextBox 18" id="18"/>
          <p:cNvSpPr txBox="true"/>
          <p:nvPr/>
        </p:nvSpPr>
        <p:spPr>
          <a:xfrm rot="0">
            <a:off x="8501284" y="7977849"/>
            <a:ext cx="794445"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a:rPr>
              <a:t>0.1169</a:t>
            </a:r>
          </a:p>
        </p:txBody>
      </p:sp>
      <p:sp>
        <p:nvSpPr>
          <p:cNvPr name="TextBox 19" id="19"/>
          <p:cNvSpPr txBox="true"/>
          <p:nvPr/>
        </p:nvSpPr>
        <p:spPr>
          <a:xfrm rot="0">
            <a:off x="10297565" y="6450674"/>
            <a:ext cx="622250"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a:rPr>
              <a:t>4.077</a:t>
            </a:r>
          </a:p>
        </p:txBody>
      </p:sp>
      <p:sp>
        <p:nvSpPr>
          <p:cNvPr name="TextBox 20" id="20"/>
          <p:cNvSpPr txBox="true"/>
          <p:nvPr/>
        </p:nvSpPr>
        <p:spPr>
          <a:xfrm rot="0">
            <a:off x="10263483" y="7219025"/>
            <a:ext cx="656332"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a:rPr>
              <a:t>4.014</a:t>
            </a:r>
          </a:p>
        </p:txBody>
      </p:sp>
      <p:sp>
        <p:nvSpPr>
          <p:cNvPr name="TextBox 21" id="21"/>
          <p:cNvSpPr txBox="true"/>
          <p:nvPr/>
        </p:nvSpPr>
        <p:spPr>
          <a:xfrm rot="0">
            <a:off x="10313787" y="7968325"/>
            <a:ext cx="623888"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a:rPr>
              <a:t>2.071</a:t>
            </a:r>
          </a:p>
        </p:txBody>
      </p:sp>
      <p:sp>
        <p:nvSpPr>
          <p:cNvPr name="TextBox 22" id="22"/>
          <p:cNvSpPr txBox="true"/>
          <p:nvPr/>
        </p:nvSpPr>
        <p:spPr>
          <a:xfrm rot="0">
            <a:off x="11819630" y="6450674"/>
            <a:ext cx="657523"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a:rPr>
              <a:t>&lt;0.05</a:t>
            </a:r>
          </a:p>
        </p:txBody>
      </p:sp>
      <p:sp>
        <p:nvSpPr>
          <p:cNvPr name="TextBox 23" id="23"/>
          <p:cNvSpPr txBox="true"/>
          <p:nvPr/>
        </p:nvSpPr>
        <p:spPr>
          <a:xfrm rot="0">
            <a:off x="11819630" y="7219025"/>
            <a:ext cx="657523"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a:rPr>
              <a:t>&lt;0.05</a:t>
            </a:r>
          </a:p>
        </p:txBody>
      </p:sp>
      <p:sp>
        <p:nvSpPr>
          <p:cNvPr name="TextBox 24" id="24"/>
          <p:cNvSpPr txBox="true"/>
          <p:nvPr/>
        </p:nvSpPr>
        <p:spPr>
          <a:xfrm rot="0">
            <a:off x="11843111" y="7968325"/>
            <a:ext cx="698748" cy="406400"/>
          </a:xfrm>
          <a:prstGeom prst="rect">
            <a:avLst/>
          </a:prstGeom>
        </p:spPr>
        <p:txBody>
          <a:bodyPr anchor="t" rtlCol="false" tIns="0" lIns="0" bIns="0" rIns="0">
            <a:spAutoFit/>
          </a:bodyPr>
          <a:lstStyle/>
          <a:p>
            <a:pPr algn="ctr">
              <a:lnSpc>
                <a:spcPts val="3249"/>
              </a:lnSpc>
              <a:spcBef>
                <a:spcPct val="0"/>
              </a:spcBef>
            </a:pPr>
            <a:r>
              <a:rPr lang="en-US" sz="2499">
                <a:solidFill>
                  <a:srgbClr val="FFFFFF"/>
                </a:solidFill>
                <a:latin typeface="Oswald"/>
              </a:rPr>
              <a:t>0.039</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307472" y="6827066"/>
            <a:ext cx="7673056" cy="7673056"/>
          </a:xfrm>
          <a:custGeom>
            <a:avLst/>
            <a:gdLst/>
            <a:ahLst/>
            <a:cxnLst/>
            <a:rect r="r" b="b" t="t" l="l"/>
            <a:pathLst>
              <a:path h="7673056" w="7673056">
                <a:moveTo>
                  <a:pt x="0" y="0"/>
                </a:moveTo>
                <a:lnTo>
                  <a:pt x="7673056" y="0"/>
                </a:lnTo>
                <a:lnTo>
                  <a:pt x="7673056" y="7673055"/>
                </a:lnTo>
                <a:lnTo>
                  <a:pt x="0" y="7673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583997" y="6394226"/>
            <a:ext cx="2238367" cy="2238367"/>
          </a:xfrm>
          <a:custGeom>
            <a:avLst/>
            <a:gdLst/>
            <a:ahLst/>
            <a:cxnLst/>
            <a:rect r="r" b="b" t="t" l="l"/>
            <a:pathLst>
              <a:path h="2238367" w="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068834" y="6907897"/>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742160" y="6601458"/>
            <a:ext cx="2238367" cy="2238367"/>
            <a:chOff x="0" y="0"/>
            <a:chExt cx="2984490" cy="2984490"/>
          </a:xfrm>
        </p:grpSpPr>
        <p:sp>
          <p:nvSpPr>
            <p:cNvPr name="Freeform 7" id="7"/>
            <p:cNvSpPr/>
            <p:nvPr/>
          </p:nvSpPr>
          <p:spPr>
            <a:xfrm flipH="false" flipV="false" rot="0">
              <a:off x="0" y="0"/>
              <a:ext cx="2984490" cy="2984490"/>
            </a:xfrm>
            <a:custGeom>
              <a:avLst/>
              <a:gdLst/>
              <a:ahLst/>
              <a:cxnLst/>
              <a:rect r="r" b="b" t="t" l="l"/>
              <a:pathLst>
                <a:path h="2984490" w="2984490">
                  <a:moveTo>
                    <a:pt x="0" y="0"/>
                  </a:moveTo>
                  <a:lnTo>
                    <a:pt x="2984490" y="0"/>
                  </a:lnTo>
                  <a:lnTo>
                    <a:pt x="2984490" y="2984490"/>
                  </a:lnTo>
                  <a:lnTo>
                    <a:pt x="0" y="29844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5709" y="744837"/>
              <a:ext cx="1473072" cy="1494815"/>
            </a:xfrm>
            <a:custGeom>
              <a:avLst/>
              <a:gdLst/>
              <a:ahLst/>
              <a:cxnLst/>
              <a:rect r="r" b="b" t="t" l="l"/>
              <a:pathLst>
                <a:path h="1494815" w="1473072">
                  <a:moveTo>
                    <a:pt x="0" y="0"/>
                  </a:moveTo>
                  <a:lnTo>
                    <a:pt x="1473072" y="0"/>
                  </a:lnTo>
                  <a:lnTo>
                    <a:pt x="1473072" y="1494816"/>
                  </a:lnTo>
                  <a:lnTo>
                    <a:pt x="0" y="14948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9" id="9"/>
          <p:cNvGrpSpPr/>
          <p:nvPr/>
        </p:nvGrpSpPr>
        <p:grpSpPr>
          <a:xfrm rot="0">
            <a:off x="1893442" y="4294673"/>
            <a:ext cx="3474003" cy="788216"/>
            <a:chOff x="0" y="0"/>
            <a:chExt cx="914964" cy="207596"/>
          </a:xfrm>
        </p:grpSpPr>
        <p:sp>
          <p:nvSpPr>
            <p:cNvPr name="Freeform 10" id="10"/>
            <p:cNvSpPr/>
            <p:nvPr/>
          </p:nvSpPr>
          <p:spPr>
            <a:xfrm flipH="false" flipV="false" rot="0">
              <a:off x="0" y="0"/>
              <a:ext cx="914964" cy="207596"/>
            </a:xfrm>
            <a:custGeom>
              <a:avLst/>
              <a:gdLst/>
              <a:ahLst/>
              <a:cxnLst/>
              <a:rect r="r" b="b" t="t" l="l"/>
              <a:pathLst>
                <a:path h="207596" w="914964">
                  <a:moveTo>
                    <a:pt x="0" y="0"/>
                  </a:moveTo>
                  <a:lnTo>
                    <a:pt x="914964" y="0"/>
                  </a:lnTo>
                  <a:lnTo>
                    <a:pt x="914964" y="207596"/>
                  </a:lnTo>
                  <a:lnTo>
                    <a:pt x="0" y="207596"/>
                  </a:lnTo>
                  <a:close/>
                </a:path>
              </a:pathLst>
            </a:custGeom>
            <a:solidFill>
              <a:srgbClr val="1A1A1A"/>
            </a:solidFill>
          </p:spPr>
        </p:sp>
        <p:sp>
          <p:nvSpPr>
            <p:cNvPr name="TextBox 11" id="11"/>
            <p:cNvSpPr txBox="true"/>
            <p:nvPr/>
          </p:nvSpPr>
          <p:spPr>
            <a:xfrm>
              <a:off x="0" y="-57150"/>
              <a:ext cx="914964" cy="264746"/>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Oswald Bold"/>
                </a:rPr>
                <a:t>Family suggestion </a:t>
              </a:r>
            </a:p>
          </p:txBody>
        </p:sp>
      </p:grpSp>
      <p:sp>
        <p:nvSpPr>
          <p:cNvPr name="TextBox 12" id="12"/>
          <p:cNvSpPr txBox="true"/>
          <p:nvPr/>
        </p:nvSpPr>
        <p:spPr>
          <a:xfrm rot="0">
            <a:off x="3468233" y="914400"/>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SUGGESTIONS </a:t>
            </a:r>
          </a:p>
        </p:txBody>
      </p:sp>
      <p:grpSp>
        <p:nvGrpSpPr>
          <p:cNvPr name="Group 13" id="13"/>
          <p:cNvGrpSpPr/>
          <p:nvPr/>
        </p:nvGrpSpPr>
        <p:grpSpPr>
          <a:xfrm rot="0">
            <a:off x="13285328" y="4294673"/>
            <a:ext cx="3474003" cy="788216"/>
            <a:chOff x="0" y="0"/>
            <a:chExt cx="914964" cy="207596"/>
          </a:xfrm>
        </p:grpSpPr>
        <p:sp>
          <p:nvSpPr>
            <p:cNvPr name="Freeform 14" id="14"/>
            <p:cNvSpPr/>
            <p:nvPr/>
          </p:nvSpPr>
          <p:spPr>
            <a:xfrm flipH="false" flipV="false" rot="0">
              <a:off x="0" y="0"/>
              <a:ext cx="914964" cy="207596"/>
            </a:xfrm>
            <a:custGeom>
              <a:avLst/>
              <a:gdLst/>
              <a:ahLst/>
              <a:cxnLst/>
              <a:rect r="r" b="b" t="t" l="l"/>
              <a:pathLst>
                <a:path h="207596" w="914964">
                  <a:moveTo>
                    <a:pt x="0" y="0"/>
                  </a:moveTo>
                  <a:lnTo>
                    <a:pt x="914964" y="0"/>
                  </a:lnTo>
                  <a:lnTo>
                    <a:pt x="914964" y="207596"/>
                  </a:lnTo>
                  <a:lnTo>
                    <a:pt x="0" y="207596"/>
                  </a:lnTo>
                  <a:close/>
                </a:path>
              </a:pathLst>
            </a:custGeom>
            <a:solidFill>
              <a:srgbClr val="1A1A1A"/>
            </a:solidFill>
          </p:spPr>
        </p:sp>
        <p:sp>
          <p:nvSpPr>
            <p:cNvPr name="TextBox 15" id="15"/>
            <p:cNvSpPr txBox="true"/>
            <p:nvPr/>
          </p:nvSpPr>
          <p:spPr>
            <a:xfrm>
              <a:off x="0" y="-57150"/>
              <a:ext cx="914964" cy="264746"/>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Oswald Bold"/>
                </a:rPr>
                <a:t>School suggestion</a:t>
              </a:r>
            </a:p>
          </p:txBody>
        </p:sp>
      </p:grpSp>
      <p:sp>
        <p:nvSpPr>
          <p:cNvPr name="TextBox 16" id="16"/>
          <p:cNvSpPr txBox="true"/>
          <p:nvPr/>
        </p:nvSpPr>
        <p:spPr>
          <a:xfrm rot="0">
            <a:off x="13405823" y="5079492"/>
            <a:ext cx="3360904" cy="4178808"/>
          </a:xfrm>
          <a:prstGeom prst="rect">
            <a:avLst/>
          </a:prstGeom>
        </p:spPr>
        <p:txBody>
          <a:bodyPr anchor="t" rtlCol="false" tIns="0" lIns="0" bIns="0" rIns="0">
            <a:spAutoFit/>
          </a:bodyPr>
          <a:lstStyle/>
          <a:p>
            <a:pPr algn="ctr" marL="0" indent="0" lvl="0">
              <a:lnSpc>
                <a:spcPts val="3035"/>
              </a:lnSpc>
              <a:spcBef>
                <a:spcPct val="0"/>
              </a:spcBef>
            </a:pPr>
            <a:r>
              <a:rPr lang="en-US" sz="2199" spc="215">
                <a:solidFill>
                  <a:srgbClr val="231F20"/>
                </a:solidFill>
                <a:latin typeface="Oswald"/>
              </a:rPr>
              <a:t>Incorporating tutoring and extracurricular activities, whether paid or unpaid, significantly enhances students' academic performance. Strategically increasing these opportunities can yield substantial improvements in student outcomes.</a:t>
            </a:r>
          </a:p>
        </p:txBody>
      </p:sp>
      <p:sp>
        <p:nvSpPr>
          <p:cNvPr name="Freeform 17" id="17"/>
          <p:cNvSpPr/>
          <p:nvPr/>
        </p:nvSpPr>
        <p:spPr>
          <a:xfrm flipH="false" flipV="false" rot="658627">
            <a:off x="10016026" y="-5847021"/>
            <a:ext cx="8710690" cy="8938208"/>
          </a:xfrm>
          <a:custGeom>
            <a:avLst/>
            <a:gdLst/>
            <a:ahLst/>
            <a:cxnLst/>
            <a:rect r="r" b="b" t="t" l="l"/>
            <a:pathLst>
              <a:path h="8938208" w="8710690">
                <a:moveTo>
                  <a:pt x="0" y="0"/>
                </a:moveTo>
                <a:lnTo>
                  <a:pt x="8710691" y="0"/>
                </a:lnTo>
                <a:lnTo>
                  <a:pt x="8710691" y="8938208"/>
                </a:lnTo>
                <a:lnTo>
                  <a:pt x="0" y="89382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1676890" y="5063839"/>
            <a:ext cx="3907106" cy="1800860"/>
          </a:xfrm>
          <a:prstGeom prst="rect">
            <a:avLst/>
          </a:prstGeom>
        </p:spPr>
        <p:txBody>
          <a:bodyPr anchor="t" rtlCol="false" tIns="0" lIns="0" bIns="0" rIns="0">
            <a:spAutoFit/>
          </a:bodyPr>
          <a:lstStyle/>
          <a:p>
            <a:pPr algn="ctr">
              <a:lnSpc>
                <a:spcPts val="2859"/>
              </a:lnSpc>
              <a:spcBef>
                <a:spcPct val="0"/>
              </a:spcBef>
            </a:pPr>
            <a:r>
              <a:rPr lang="en-US" sz="2199">
                <a:solidFill>
                  <a:srgbClr val="231F20"/>
                </a:solidFill>
                <a:latin typeface="Oswald"/>
              </a:rPr>
              <a:t>Strong parental involvement fosters a conducive learning environment, where parental education and occupation act as cornerstones for educational aspirations.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61733" y="2105045"/>
            <a:ext cx="8097687" cy="3241963"/>
          </a:xfrm>
          <a:prstGeom prst="rect">
            <a:avLst/>
          </a:prstGeom>
        </p:spPr>
        <p:txBody>
          <a:bodyPr anchor="t" rtlCol="false" tIns="0" lIns="0" bIns="0" rIns="0">
            <a:spAutoFit/>
          </a:bodyPr>
          <a:lstStyle/>
          <a:p>
            <a:pPr marL="0" indent="0" lvl="0">
              <a:lnSpc>
                <a:spcPts val="13015"/>
              </a:lnSpc>
              <a:spcBef>
                <a:spcPct val="0"/>
              </a:spcBef>
            </a:pPr>
            <a:r>
              <a:rPr lang="en-US" sz="9431" spc="924">
                <a:solidFill>
                  <a:srgbClr val="231F20"/>
                </a:solidFill>
                <a:latin typeface="Oswald Bold"/>
              </a:rPr>
              <a:t>THANKS FOR WATCHING</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1083240" y="1018248"/>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3"/>
            <a:stretch>
              <a:fillRect l="-49746" t="0" r="-49746" b="0"/>
            </a:stretch>
          </a:blipFill>
        </p:spPr>
      </p:sp>
      <p:sp>
        <p:nvSpPr>
          <p:cNvPr name="Freeform 7" id="7"/>
          <p:cNvSpPr/>
          <p:nvPr/>
        </p:nvSpPr>
        <p:spPr>
          <a:xfrm flipH="false" flipV="false" rot="1267182">
            <a:off x="-4199934" y="5848470"/>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247128" y="389218"/>
            <a:ext cx="4117925" cy="1368429"/>
          </a:xfrm>
          <a:prstGeom prst="rect">
            <a:avLst/>
          </a:prstGeom>
        </p:spPr>
        <p:txBody>
          <a:bodyPr anchor="t" rtlCol="false" tIns="0" lIns="0" bIns="0" rIns="0">
            <a:spAutoFit/>
          </a:bodyPr>
          <a:lstStyle/>
          <a:p>
            <a:pPr algn="ctr">
              <a:lnSpc>
                <a:spcPts val="11049"/>
              </a:lnSpc>
              <a:spcBef>
                <a:spcPct val="0"/>
              </a:spcBef>
            </a:pPr>
            <a:r>
              <a:rPr lang="en-US" sz="8499">
                <a:solidFill>
                  <a:srgbClr val="000000"/>
                </a:solidFill>
                <a:latin typeface="Oswald Bold"/>
              </a:rPr>
              <a:t>OUR AIM</a:t>
            </a:r>
            <a:r>
              <a:rPr lang="en-US" sz="8499">
                <a:solidFill>
                  <a:srgbClr val="000000"/>
                </a:solidFill>
                <a:latin typeface="Oswald"/>
              </a:rPr>
              <a:t> </a:t>
            </a:r>
          </a:p>
        </p:txBody>
      </p:sp>
      <p:sp>
        <p:nvSpPr>
          <p:cNvPr name="Freeform 9" id="9"/>
          <p:cNvSpPr/>
          <p:nvPr/>
        </p:nvSpPr>
        <p:spPr>
          <a:xfrm flipH="false" flipV="false" rot="0">
            <a:off x="2012622" y="5089417"/>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6"/>
            <a:stretch>
              <a:fillRect l="0" t="-86495" r="0" b="0"/>
            </a:stretch>
          </a:blipFill>
        </p:spPr>
      </p:sp>
      <p:sp>
        <p:nvSpPr>
          <p:cNvPr name="Freeform 10" id="10"/>
          <p:cNvSpPr/>
          <p:nvPr/>
        </p:nvSpPr>
        <p:spPr>
          <a:xfrm flipH="false" flipV="false" rot="0">
            <a:off x="1615404" y="717684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6"/>
            <a:stretch>
              <a:fillRect l="0" t="-86495" r="0" b="0"/>
            </a:stretch>
          </a:blipFill>
        </p:spPr>
      </p:sp>
      <p:sp>
        <p:nvSpPr>
          <p:cNvPr name="Freeform 11" id="11"/>
          <p:cNvSpPr/>
          <p:nvPr/>
        </p:nvSpPr>
        <p:spPr>
          <a:xfrm flipH="false" flipV="false" rot="0">
            <a:off x="2012622" y="7741503"/>
            <a:ext cx="9752965" cy="1032847"/>
          </a:xfrm>
          <a:custGeom>
            <a:avLst/>
            <a:gdLst/>
            <a:ahLst/>
            <a:cxnLst/>
            <a:rect r="r" b="b" t="t" l="l"/>
            <a:pathLst>
              <a:path h="1032847" w="9752965">
                <a:moveTo>
                  <a:pt x="0" y="0"/>
                </a:moveTo>
                <a:lnTo>
                  <a:pt x="9752965" y="0"/>
                </a:lnTo>
                <a:lnTo>
                  <a:pt x="9752965" y="1032848"/>
                </a:lnTo>
                <a:lnTo>
                  <a:pt x="0" y="1032848"/>
                </a:lnTo>
                <a:lnTo>
                  <a:pt x="0" y="0"/>
                </a:lnTo>
                <a:close/>
              </a:path>
            </a:pathLst>
          </a:custGeom>
          <a:blipFill>
            <a:blip r:embed="rId6"/>
            <a:stretch>
              <a:fillRect l="0" t="-86495" r="0" b="0"/>
            </a:stretch>
          </a:blipFill>
        </p:spPr>
      </p:sp>
      <p:grpSp>
        <p:nvGrpSpPr>
          <p:cNvPr name="Group 12" id="12"/>
          <p:cNvGrpSpPr/>
          <p:nvPr/>
        </p:nvGrpSpPr>
        <p:grpSpPr>
          <a:xfrm rot="0">
            <a:off x="1247128" y="5431343"/>
            <a:ext cx="10518459" cy="2778346"/>
            <a:chOff x="0" y="0"/>
            <a:chExt cx="4030077" cy="1064505"/>
          </a:xfrm>
        </p:grpSpPr>
        <p:sp>
          <p:nvSpPr>
            <p:cNvPr name="Freeform 13" id="13"/>
            <p:cNvSpPr/>
            <p:nvPr/>
          </p:nvSpPr>
          <p:spPr>
            <a:xfrm flipH="false" flipV="false" rot="0">
              <a:off x="0" y="0"/>
              <a:ext cx="4030077" cy="1064505"/>
            </a:xfrm>
            <a:custGeom>
              <a:avLst/>
              <a:gdLst/>
              <a:ahLst/>
              <a:cxnLst/>
              <a:rect r="r" b="b" t="t" l="l"/>
              <a:pathLst>
                <a:path h="1064505" w="4030077">
                  <a:moveTo>
                    <a:pt x="0" y="0"/>
                  </a:moveTo>
                  <a:lnTo>
                    <a:pt x="4030077" y="0"/>
                  </a:lnTo>
                  <a:lnTo>
                    <a:pt x="4030077" y="1064505"/>
                  </a:lnTo>
                  <a:lnTo>
                    <a:pt x="0" y="1064505"/>
                  </a:lnTo>
                  <a:close/>
                </a:path>
              </a:pathLst>
            </a:custGeom>
            <a:solidFill>
              <a:srgbClr val="B3B5A9"/>
            </a:solidFill>
          </p:spPr>
        </p:sp>
        <p:sp>
          <p:nvSpPr>
            <p:cNvPr name="TextBox 14" id="14"/>
            <p:cNvSpPr txBox="true"/>
            <p:nvPr/>
          </p:nvSpPr>
          <p:spPr>
            <a:xfrm>
              <a:off x="0" y="-19050"/>
              <a:ext cx="4030077" cy="1083555"/>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2825282" y="5644635"/>
            <a:ext cx="8850842" cy="2096868"/>
          </a:xfrm>
          <a:prstGeom prst="rect">
            <a:avLst/>
          </a:prstGeom>
        </p:spPr>
        <p:txBody>
          <a:bodyPr anchor="t" rtlCol="false" tIns="0" lIns="0" bIns="0" rIns="0">
            <a:spAutoFit/>
          </a:bodyPr>
          <a:lstStyle/>
          <a:p>
            <a:pPr algn="just">
              <a:lnSpc>
                <a:spcPts val="3313"/>
              </a:lnSpc>
              <a:spcBef>
                <a:spcPct val="0"/>
              </a:spcBef>
            </a:pPr>
            <a:r>
              <a:rPr lang="en-US" sz="2548">
                <a:solidFill>
                  <a:srgbClr val="000000"/>
                </a:solidFill>
                <a:latin typeface="Oswald"/>
              </a:rPr>
              <a:t>The study focuses on evaluating student performance in two Portuguese high schools. We utilize statistical exploratory data analysis and predictive models to understand and forecast academic achievement. The goal is to provide actionable insights to improve the quality of educational services offered by the department.</a:t>
            </a:r>
          </a:p>
        </p:txBody>
      </p:sp>
      <p:grpSp>
        <p:nvGrpSpPr>
          <p:cNvPr name="Group 16" id="16"/>
          <p:cNvGrpSpPr/>
          <p:nvPr/>
        </p:nvGrpSpPr>
        <p:grpSpPr>
          <a:xfrm rot="0">
            <a:off x="1247128" y="2452972"/>
            <a:ext cx="10518459" cy="2778346"/>
            <a:chOff x="0" y="0"/>
            <a:chExt cx="4030077" cy="1064505"/>
          </a:xfrm>
        </p:grpSpPr>
        <p:sp>
          <p:nvSpPr>
            <p:cNvPr name="Freeform 17" id="17"/>
            <p:cNvSpPr/>
            <p:nvPr/>
          </p:nvSpPr>
          <p:spPr>
            <a:xfrm flipH="false" flipV="false" rot="0">
              <a:off x="0" y="0"/>
              <a:ext cx="4030077" cy="1064505"/>
            </a:xfrm>
            <a:custGeom>
              <a:avLst/>
              <a:gdLst/>
              <a:ahLst/>
              <a:cxnLst/>
              <a:rect r="r" b="b" t="t" l="l"/>
              <a:pathLst>
                <a:path h="1064505" w="4030077">
                  <a:moveTo>
                    <a:pt x="0" y="0"/>
                  </a:moveTo>
                  <a:lnTo>
                    <a:pt x="4030077" y="0"/>
                  </a:lnTo>
                  <a:lnTo>
                    <a:pt x="4030077" y="1064505"/>
                  </a:lnTo>
                  <a:lnTo>
                    <a:pt x="0" y="1064505"/>
                  </a:lnTo>
                  <a:close/>
                </a:path>
              </a:pathLst>
            </a:custGeom>
            <a:solidFill>
              <a:srgbClr val="B3B5A9"/>
            </a:solidFill>
          </p:spPr>
        </p:sp>
        <p:sp>
          <p:nvSpPr>
            <p:cNvPr name="TextBox 18" id="18"/>
            <p:cNvSpPr txBox="true"/>
            <p:nvPr/>
          </p:nvSpPr>
          <p:spPr>
            <a:xfrm>
              <a:off x="0" y="-19050"/>
              <a:ext cx="4030077" cy="1083555"/>
            </a:xfrm>
            <a:prstGeom prst="rect">
              <a:avLst/>
            </a:prstGeom>
          </p:spPr>
          <p:txBody>
            <a:bodyPr anchor="ctr" rtlCol="false" tIns="50800" lIns="50800" bIns="50800" rIns="50800"/>
            <a:lstStyle/>
            <a:p>
              <a:pPr algn="ctr">
                <a:lnSpc>
                  <a:spcPts val="2859"/>
                </a:lnSpc>
              </a:pPr>
            </a:p>
          </p:txBody>
        </p:sp>
      </p:grpSp>
      <p:sp>
        <p:nvSpPr>
          <p:cNvPr name="TextBox 19" id="19"/>
          <p:cNvSpPr txBox="true"/>
          <p:nvPr/>
        </p:nvSpPr>
        <p:spPr>
          <a:xfrm rot="0">
            <a:off x="3140213" y="2926475"/>
            <a:ext cx="8220980" cy="1812290"/>
          </a:xfrm>
          <a:prstGeom prst="rect">
            <a:avLst/>
          </a:prstGeom>
        </p:spPr>
        <p:txBody>
          <a:bodyPr anchor="t" rtlCol="false" tIns="0" lIns="0" bIns="0" rIns="0">
            <a:spAutoFit/>
          </a:bodyPr>
          <a:lstStyle/>
          <a:p>
            <a:pPr algn="just">
              <a:lnSpc>
                <a:spcPts val="3639"/>
              </a:lnSpc>
              <a:spcBef>
                <a:spcPct val="0"/>
              </a:spcBef>
            </a:pPr>
            <a:r>
              <a:rPr lang="en-US" sz="2799">
                <a:solidFill>
                  <a:srgbClr val="000000"/>
                </a:solidFill>
                <a:latin typeface="Oswald"/>
              </a:rPr>
              <a:t>The dataset "student-mat.csv" contains the final scores of students at the end of a mathematics program, and the how the variables described in this dataset could influence the future results of these students.</a:t>
            </a:r>
          </a:p>
        </p:txBody>
      </p:sp>
      <p:sp>
        <p:nvSpPr>
          <p:cNvPr name="Freeform 20" id="20"/>
          <p:cNvSpPr/>
          <p:nvPr/>
        </p:nvSpPr>
        <p:spPr>
          <a:xfrm flipH="false" flipV="false" rot="0">
            <a:off x="1247128" y="3112346"/>
            <a:ext cx="1159455" cy="1178744"/>
          </a:xfrm>
          <a:custGeom>
            <a:avLst/>
            <a:gdLst/>
            <a:ahLst/>
            <a:cxnLst/>
            <a:rect r="r" b="b" t="t" l="l"/>
            <a:pathLst>
              <a:path h="1178744" w="1159455">
                <a:moveTo>
                  <a:pt x="0" y="0"/>
                </a:moveTo>
                <a:lnTo>
                  <a:pt x="1159455" y="0"/>
                </a:lnTo>
                <a:lnTo>
                  <a:pt x="1159455" y="1178744"/>
                </a:lnTo>
                <a:lnTo>
                  <a:pt x="0" y="11787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434297" y="6120496"/>
            <a:ext cx="1156649" cy="1173721"/>
          </a:xfrm>
          <a:custGeom>
            <a:avLst/>
            <a:gdLst/>
            <a:ahLst/>
            <a:cxnLst/>
            <a:rect r="r" b="b" t="t" l="l"/>
            <a:pathLst>
              <a:path h="1173721" w="1156649">
                <a:moveTo>
                  <a:pt x="0" y="0"/>
                </a:moveTo>
                <a:lnTo>
                  <a:pt x="1156649" y="0"/>
                </a:lnTo>
                <a:lnTo>
                  <a:pt x="1156649" y="1173721"/>
                </a:lnTo>
                <a:lnTo>
                  <a:pt x="0" y="11737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57863">
            <a:off x="-675648" y="6913789"/>
            <a:ext cx="19066949" cy="8181454"/>
          </a:xfrm>
          <a:custGeom>
            <a:avLst/>
            <a:gdLst/>
            <a:ahLst/>
            <a:cxnLst/>
            <a:rect r="r" b="b" t="t" l="l"/>
            <a:pathLst>
              <a:path h="8181454" w="19066949">
                <a:moveTo>
                  <a:pt x="0" y="0"/>
                </a:moveTo>
                <a:lnTo>
                  <a:pt x="19066949" y="0"/>
                </a:lnTo>
                <a:lnTo>
                  <a:pt x="19066949" y="8181454"/>
                </a:lnTo>
                <a:lnTo>
                  <a:pt x="0" y="81814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541591" y="8228973"/>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sp>
        <p:nvSpPr>
          <p:cNvPr name="Freeform 5" id="5"/>
          <p:cNvSpPr/>
          <p:nvPr/>
        </p:nvSpPr>
        <p:spPr>
          <a:xfrm flipH="false" flipV="false" rot="0">
            <a:off x="9325586" y="8241086"/>
            <a:ext cx="4128022" cy="437161"/>
          </a:xfrm>
          <a:custGeom>
            <a:avLst/>
            <a:gdLst/>
            <a:ahLst/>
            <a:cxnLst/>
            <a:rect r="r" b="b" t="t" l="l"/>
            <a:pathLst>
              <a:path h="437161" w="4128022">
                <a:moveTo>
                  <a:pt x="0" y="0"/>
                </a:moveTo>
                <a:lnTo>
                  <a:pt x="4128022" y="0"/>
                </a:lnTo>
                <a:lnTo>
                  <a:pt x="4128022" y="437161"/>
                </a:lnTo>
                <a:lnTo>
                  <a:pt x="0" y="437161"/>
                </a:lnTo>
                <a:lnTo>
                  <a:pt x="0" y="0"/>
                </a:lnTo>
                <a:close/>
              </a:path>
            </a:pathLst>
          </a:custGeom>
          <a:blipFill>
            <a:blip r:embed="rId5"/>
            <a:stretch>
              <a:fillRect l="0" t="-86495" r="0" b="0"/>
            </a:stretch>
          </a:blipFill>
        </p:spPr>
      </p:sp>
      <p:sp>
        <p:nvSpPr>
          <p:cNvPr name="Freeform 6" id="6"/>
          <p:cNvSpPr/>
          <p:nvPr/>
        </p:nvSpPr>
        <p:spPr>
          <a:xfrm flipH="false" flipV="false" rot="0">
            <a:off x="5197565" y="8293203"/>
            <a:ext cx="4128022" cy="437161"/>
          </a:xfrm>
          <a:custGeom>
            <a:avLst/>
            <a:gdLst/>
            <a:ahLst/>
            <a:cxnLst/>
            <a:rect r="r" b="b" t="t" l="l"/>
            <a:pathLst>
              <a:path h="437161" w="4128022">
                <a:moveTo>
                  <a:pt x="0" y="0"/>
                </a:moveTo>
                <a:lnTo>
                  <a:pt x="4128021" y="0"/>
                </a:lnTo>
                <a:lnTo>
                  <a:pt x="4128021" y="437161"/>
                </a:lnTo>
                <a:lnTo>
                  <a:pt x="0" y="437161"/>
                </a:lnTo>
                <a:lnTo>
                  <a:pt x="0" y="0"/>
                </a:lnTo>
                <a:close/>
              </a:path>
            </a:pathLst>
          </a:custGeom>
          <a:blipFill>
            <a:blip r:embed="rId5"/>
            <a:stretch>
              <a:fillRect l="0" t="-86495" r="0" b="0"/>
            </a:stretch>
          </a:blipFill>
        </p:spPr>
      </p:sp>
      <p:sp>
        <p:nvSpPr>
          <p:cNvPr name="TextBox 7" id="7"/>
          <p:cNvSpPr txBox="true"/>
          <p:nvPr/>
        </p:nvSpPr>
        <p:spPr>
          <a:xfrm rot="0">
            <a:off x="8883739" y="5940896"/>
            <a:ext cx="2448093" cy="429194"/>
          </a:xfrm>
          <a:prstGeom prst="rect">
            <a:avLst/>
          </a:prstGeom>
        </p:spPr>
        <p:txBody>
          <a:bodyPr anchor="t" rtlCol="false" tIns="0" lIns="0" bIns="0" rIns="0">
            <a:spAutoFit/>
          </a:bodyPr>
          <a:lstStyle/>
          <a:p>
            <a:pPr algn="ctr" marL="0" indent="0" lvl="0">
              <a:lnSpc>
                <a:spcPts val="3463"/>
              </a:lnSpc>
              <a:spcBef>
                <a:spcPct val="0"/>
              </a:spcBef>
            </a:pPr>
            <a:r>
              <a:rPr lang="en-US" sz="2509" spc="245">
                <a:solidFill>
                  <a:srgbClr val="FDFBFB"/>
                </a:solidFill>
                <a:latin typeface="Oswald"/>
              </a:rPr>
              <a:t>SOCIAL ASPCT</a:t>
            </a:r>
          </a:p>
        </p:txBody>
      </p:sp>
      <p:grpSp>
        <p:nvGrpSpPr>
          <p:cNvPr name="Group 8" id="8"/>
          <p:cNvGrpSpPr/>
          <p:nvPr/>
        </p:nvGrpSpPr>
        <p:grpSpPr>
          <a:xfrm rot="0">
            <a:off x="13747530" y="3448901"/>
            <a:ext cx="3716144" cy="4780073"/>
            <a:chOff x="0" y="0"/>
            <a:chExt cx="1291452" cy="1661193"/>
          </a:xfrm>
        </p:grpSpPr>
        <p:sp>
          <p:nvSpPr>
            <p:cNvPr name="Freeform 9" id="9"/>
            <p:cNvSpPr/>
            <p:nvPr/>
          </p:nvSpPr>
          <p:spPr>
            <a:xfrm flipH="false" flipV="false" rot="0">
              <a:off x="0" y="0"/>
              <a:ext cx="1291452" cy="1661193"/>
            </a:xfrm>
            <a:custGeom>
              <a:avLst/>
              <a:gdLst/>
              <a:ahLst/>
              <a:cxnLst/>
              <a:rect r="r" b="b" t="t" l="l"/>
              <a:pathLst>
                <a:path h="1661193" w="1291452">
                  <a:moveTo>
                    <a:pt x="0" y="0"/>
                  </a:moveTo>
                  <a:lnTo>
                    <a:pt x="1291452" y="0"/>
                  </a:lnTo>
                  <a:lnTo>
                    <a:pt x="1291452" y="1661193"/>
                  </a:lnTo>
                  <a:lnTo>
                    <a:pt x="0" y="1661193"/>
                  </a:lnTo>
                  <a:close/>
                </a:path>
              </a:pathLst>
            </a:custGeom>
            <a:solidFill>
              <a:srgbClr val="1A1A1A"/>
            </a:solidFill>
          </p:spPr>
        </p:sp>
        <p:sp>
          <p:nvSpPr>
            <p:cNvPr name="TextBox 10" id="10"/>
            <p:cNvSpPr txBox="true"/>
            <p:nvPr/>
          </p:nvSpPr>
          <p:spPr>
            <a:xfrm>
              <a:off x="0" y="-57150"/>
              <a:ext cx="1291452" cy="1718343"/>
            </a:xfrm>
            <a:prstGeom prst="rect">
              <a:avLst/>
            </a:prstGeom>
          </p:spPr>
          <p:txBody>
            <a:bodyPr anchor="ctr" rtlCol="false" tIns="55266" lIns="55266" bIns="55266" rIns="55266"/>
            <a:lstStyle/>
            <a:p>
              <a:pPr algn="ctr" marL="0" indent="0" lvl="0">
                <a:lnSpc>
                  <a:spcPts val="4114"/>
                </a:lnSpc>
                <a:spcBef>
                  <a:spcPct val="0"/>
                </a:spcBef>
              </a:pPr>
            </a:p>
          </p:txBody>
        </p:sp>
      </p:grpSp>
      <p:grpSp>
        <p:nvGrpSpPr>
          <p:cNvPr name="Group 11" id="11"/>
          <p:cNvGrpSpPr/>
          <p:nvPr/>
        </p:nvGrpSpPr>
        <p:grpSpPr>
          <a:xfrm rot="0">
            <a:off x="14688325" y="2531624"/>
            <a:ext cx="1834553" cy="183455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13" id="13"/>
            <p:cNvSpPr txBox="true"/>
            <p:nvPr/>
          </p:nvSpPr>
          <p:spPr>
            <a:xfrm>
              <a:off x="76200" y="19050"/>
              <a:ext cx="660400" cy="717550"/>
            </a:xfrm>
            <a:prstGeom prst="rect">
              <a:avLst/>
            </a:prstGeom>
          </p:spPr>
          <p:txBody>
            <a:bodyPr anchor="ctr" rtlCol="false" tIns="55266" lIns="55266" bIns="55266" rIns="55266"/>
            <a:lstStyle/>
            <a:p>
              <a:pPr algn="ctr" marL="0" indent="0" lvl="0">
                <a:lnSpc>
                  <a:spcPts val="4114"/>
                </a:lnSpc>
                <a:spcBef>
                  <a:spcPct val="0"/>
                </a:spcBef>
              </a:pPr>
            </a:p>
          </p:txBody>
        </p:sp>
      </p:grpSp>
      <p:grpSp>
        <p:nvGrpSpPr>
          <p:cNvPr name="Group 14" id="14"/>
          <p:cNvGrpSpPr/>
          <p:nvPr/>
        </p:nvGrpSpPr>
        <p:grpSpPr>
          <a:xfrm rot="0">
            <a:off x="9524253" y="3448901"/>
            <a:ext cx="3716144" cy="4780073"/>
            <a:chOff x="0" y="0"/>
            <a:chExt cx="1291452" cy="1661193"/>
          </a:xfrm>
        </p:grpSpPr>
        <p:sp>
          <p:nvSpPr>
            <p:cNvPr name="Freeform 15" id="15"/>
            <p:cNvSpPr/>
            <p:nvPr/>
          </p:nvSpPr>
          <p:spPr>
            <a:xfrm flipH="false" flipV="false" rot="0">
              <a:off x="0" y="0"/>
              <a:ext cx="1291452" cy="1661193"/>
            </a:xfrm>
            <a:custGeom>
              <a:avLst/>
              <a:gdLst/>
              <a:ahLst/>
              <a:cxnLst/>
              <a:rect r="r" b="b" t="t" l="l"/>
              <a:pathLst>
                <a:path h="1661193" w="1291452">
                  <a:moveTo>
                    <a:pt x="0" y="0"/>
                  </a:moveTo>
                  <a:lnTo>
                    <a:pt x="1291452" y="0"/>
                  </a:lnTo>
                  <a:lnTo>
                    <a:pt x="1291452" y="1661193"/>
                  </a:lnTo>
                  <a:lnTo>
                    <a:pt x="0" y="1661193"/>
                  </a:lnTo>
                  <a:close/>
                </a:path>
              </a:pathLst>
            </a:custGeom>
            <a:solidFill>
              <a:srgbClr val="1A1A1A"/>
            </a:solidFill>
          </p:spPr>
        </p:sp>
        <p:sp>
          <p:nvSpPr>
            <p:cNvPr name="TextBox 16" id="16"/>
            <p:cNvSpPr txBox="true"/>
            <p:nvPr/>
          </p:nvSpPr>
          <p:spPr>
            <a:xfrm>
              <a:off x="0" y="-57150"/>
              <a:ext cx="1291452" cy="1718343"/>
            </a:xfrm>
            <a:prstGeom prst="rect">
              <a:avLst/>
            </a:prstGeom>
          </p:spPr>
          <p:txBody>
            <a:bodyPr anchor="ctr" rtlCol="false" tIns="55266" lIns="55266" bIns="55266" rIns="55266"/>
            <a:lstStyle/>
            <a:p>
              <a:pPr algn="ctr" marL="0" indent="0" lvl="0">
                <a:lnSpc>
                  <a:spcPts val="4114"/>
                </a:lnSpc>
                <a:spcBef>
                  <a:spcPct val="0"/>
                </a:spcBef>
              </a:pPr>
            </a:p>
          </p:txBody>
        </p:sp>
      </p:grpSp>
      <p:grpSp>
        <p:nvGrpSpPr>
          <p:cNvPr name="Group 17" id="17"/>
          <p:cNvGrpSpPr/>
          <p:nvPr/>
        </p:nvGrpSpPr>
        <p:grpSpPr>
          <a:xfrm rot="0">
            <a:off x="10465049" y="2531624"/>
            <a:ext cx="1834553" cy="183455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19" id="19"/>
            <p:cNvSpPr txBox="true"/>
            <p:nvPr/>
          </p:nvSpPr>
          <p:spPr>
            <a:xfrm>
              <a:off x="76200" y="19050"/>
              <a:ext cx="660400" cy="717550"/>
            </a:xfrm>
            <a:prstGeom prst="rect">
              <a:avLst/>
            </a:prstGeom>
          </p:spPr>
          <p:txBody>
            <a:bodyPr anchor="ctr" rtlCol="false" tIns="55266" lIns="55266" bIns="55266" rIns="55266"/>
            <a:lstStyle/>
            <a:p>
              <a:pPr algn="ctr" marL="0" indent="0" lvl="0">
                <a:lnSpc>
                  <a:spcPts val="4114"/>
                </a:lnSpc>
                <a:spcBef>
                  <a:spcPct val="0"/>
                </a:spcBef>
              </a:pPr>
            </a:p>
          </p:txBody>
        </p:sp>
      </p:grpSp>
      <p:grpSp>
        <p:nvGrpSpPr>
          <p:cNvPr name="Group 20" id="20"/>
          <p:cNvGrpSpPr/>
          <p:nvPr/>
        </p:nvGrpSpPr>
        <p:grpSpPr>
          <a:xfrm rot="0">
            <a:off x="5300977" y="3448901"/>
            <a:ext cx="3716144" cy="4854665"/>
            <a:chOff x="0" y="0"/>
            <a:chExt cx="1291452" cy="1687116"/>
          </a:xfrm>
        </p:grpSpPr>
        <p:sp>
          <p:nvSpPr>
            <p:cNvPr name="Freeform 21" id="21"/>
            <p:cNvSpPr/>
            <p:nvPr/>
          </p:nvSpPr>
          <p:spPr>
            <a:xfrm flipH="false" flipV="false" rot="0">
              <a:off x="0" y="0"/>
              <a:ext cx="1291452" cy="1687116"/>
            </a:xfrm>
            <a:custGeom>
              <a:avLst/>
              <a:gdLst/>
              <a:ahLst/>
              <a:cxnLst/>
              <a:rect r="r" b="b" t="t" l="l"/>
              <a:pathLst>
                <a:path h="1687116" w="1291452">
                  <a:moveTo>
                    <a:pt x="0" y="0"/>
                  </a:moveTo>
                  <a:lnTo>
                    <a:pt x="1291452" y="0"/>
                  </a:lnTo>
                  <a:lnTo>
                    <a:pt x="1291452" y="1687116"/>
                  </a:lnTo>
                  <a:lnTo>
                    <a:pt x="0" y="1687116"/>
                  </a:lnTo>
                  <a:close/>
                </a:path>
              </a:pathLst>
            </a:custGeom>
            <a:solidFill>
              <a:srgbClr val="1A1A1A"/>
            </a:solidFill>
          </p:spPr>
        </p:sp>
        <p:sp>
          <p:nvSpPr>
            <p:cNvPr name="TextBox 22" id="22"/>
            <p:cNvSpPr txBox="true"/>
            <p:nvPr/>
          </p:nvSpPr>
          <p:spPr>
            <a:xfrm>
              <a:off x="0" y="-57150"/>
              <a:ext cx="1291452" cy="1744266"/>
            </a:xfrm>
            <a:prstGeom prst="rect">
              <a:avLst/>
            </a:prstGeom>
          </p:spPr>
          <p:txBody>
            <a:bodyPr anchor="ctr" rtlCol="false" tIns="55266" lIns="55266" bIns="55266" rIns="55266"/>
            <a:lstStyle/>
            <a:p>
              <a:pPr algn="ctr" marL="0" indent="0" lvl="0">
                <a:lnSpc>
                  <a:spcPts val="4114"/>
                </a:lnSpc>
                <a:spcBef>
                  <a:spcPct val="0"/>
                </a:spcBef>
              </a:pPr>
            </a:p>
          </p:txBody>
        </p:sp>
      </p:grpSp>
      <p:grpSp>
        <p:nvGrpSpPr>
          <p:cNvPr name="Group 23" id="23"/>
          <p:cNvGrpSpPr/>
          <p:nvPr/>
        </p:nvGrpSpPr>
        <p:grpSpPr>
          <a:xfrm rot="0">
            <a:off x="6241772" y="2531624"/>
            <a:ext cx="1834553" cy="183455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25" id="25"/>
            <p:cNvSpPr txBox="true"/>
            <p:nvPr/>
          </p:nvSpPr>
          <p:spPr>
            <a:xfrm>
              <a:off x="76200" y="19050"/>
              <a:ext cx="660400" cy="717550"/>
            </a:xfrm>
            <a:prstGeom prst="rect">
              <a:avLst/>
            </a:prstGeom>
          </p:spPr>
          <p:txBody>
            <a:bodyPr anchor="ctr" rtlCol="false" tIns="55266" lIns="55266" bIns="55266" rIns="55266"/>
            <a:lstStyle/>
            <a:p>
              <a:pPr algn="ctr" marL="0" indent="0" lvl="0">
                <a:lnSpc>
                  <a:spcPts val="4114"/>
                </a:lnSpc>
                <a:spcBef>
                  <a:spcPct val="0"/>
                </a:spcBef>
              </a:pPr>
            </a:p>
          </p:txBody>
        </p:sp>
      </p:grpSp>
      <p:grpSp>
        <p:nvGrpSpPr>
          <p:cNvPr name="Group 26" id="26"/>
          <p:cNvGrpSpPr/>
          <p:nvPr/>
        </p:nvGrpSpPr>
        <p:grpSpPr>
          <a:xfrm rot="0">
            <a:off x="1077700" y="3448901"/>
            <a:ext cx="3716144" cy="5010766"/>
            <a:chOff x="0" y="0"/>
            <a:chExt cx="1291452" cy="1741365"/>
          </a:xfrm>
        </p:grpSpPr>
        <p:sp>
          <p:nvSpPr>
            <p:cNvPr name="Freeform 27" id="27"/>
            <p:cNvSpPr/>
            <p:nvPr/>
          </p:nvSpPr>
          <p:spPr>
            <a:xfrm flipH="false" flipV="false" rot="0">
              <a:off x="0" y="0"/>
              <a:ext cx="1291452" cy="1741365"/>
            </a:xfrm>
            <a:custGeom>
              <a:avLst/>
              <a:gdLst/>
              <a:ahLst/>
              <a:cxnLst/>
              <a:rect r="r" b="b" t="t" l="l"/>
              <a:pathLst>
                <a:path h="1741365" w="1291452">
                  <a:moveTo>
                    <a:pt x="0" y="0"/>
                  </a:moveTo>
                  <a:lnTo>
                    <a:pt x="1291452" y="0"/>
                  </a:lnTo>
                  <a:lnTo>
                    <a:pt x="1291452" y="1741365"/>
                  </a:lnTo>
                  <a:lnTo>
                    <a:pt x="0" y="1741365"/>
                  </a:lnTo>
                  <a:close/>
                </a:path>
              </a:pathLst>
            </a:custGeom>
            <a:solidFill>
              <a:srgbClr val="1A1A1A"/>
            </a:solidFill>
          </p:spPr>
        </p:sp>
        <p:sp>
          <p:nvSpPr>
            <p:cNvPr name="TextBox 28" id="28"/>
            <p:cNvSpPr txBox="true"/>
            <p:nvPr/>
          </p:nvSpPr>
          <p:spPr>
            <a:xfrm>
              <a:off x="0" y="-57150"/>
              <a:ext cx="1291452" cy="1798515"/>
            </a:xfrm>
            <a:prstGeom prst="rect">
              <a:avLst/>
            </a:prstGeom>
          </p:spPr>
          <p:txBody>
            <a:bodyPr anchor="ctr" rtlCol="false" tIns="55266" lIns="55266" bIns="55266" rIns="55266"/>
            <a:lstStyle/>
            <a:p>
              <a:pPr algn="ctr" marL="0" indent="0" lvl="0">
                <a:lnSpc>
                  <a:spcPts val="4114"/>
                </a:lnSpc>
                <a:spcBef>
                  <a:spcPct val="0"/>
                </a:spcBef>
              </a:pPr>
            </a:p>
          </p:txBody>
        </p:sp>
      </p:grpSp>
      <p:grpSp>
        <p:nvGrpSpPr>
          <p:cNvPr name="Group 29" id="29"/>
          <p:cNvGrpSpPr/>
          <p:nvPr/>
        </p:nvGrpSpPr>
        <p:grpSpPr>
          <a:xfrm rot="0">
            <a:off x="2018495" y="2531624"/>
            <a:ext cx="1834553" cy="183455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name="TextBox 31" id="31"/>
            <p:cNvSpPr txBox="true"/>
            <p:nvPr/>
          </p:nvSpPr>
          <p:spPr>
            <a:xfrm>
              <a:off x="76200" y="19050"/>
              <a:ext cx="660400" cy="717550"/>
            </a:xfrm>
            <a:prstGeom prst="rect">
              <a:avLst/>
            </a:prstGeom>
          </p:spPr>
          <p:txBody>
            <a:bodyPr anchor="ctr" rtlCol="false" tIns="55266" lIns="55266" bIns="55266" rIns="55266"/>
            <a:lstStyle/>
            <a:p>
              <a:pPr algn="ctr" marL="0" indent="0" lvl="0">
                <a:lnSpc>
                  <a:spcPts val="4114"/>
                </a:lnSpc>
                <a:spcBef>
                  <a:spcPct val="0"/>
                </a:spcBef>
              </a:pPr>
            </a:p>
          </p:txBody>
        </p:sp>
      </p:grpSp>
      <p:sp>
        <p:nvSpPr>
          <p:cNvPr name="Freeform 32" id="32"/>
          <p:cNvSpPr/>
          <p:nvPr/>
        </p:nvSpPr>
        <p:spPr>
          <a:xfrm flipH="false" flipV="false" rot="0">
            <a:off x="850248" y="8447554"/>
            <a:ext cx="4128022" cy="437161"/>
          </a:xfrm>
          <a:custGeom>
            <a:avLst/>
            <a:gdLst/>
            <a:ahLst/>
            <a:cxnLst/>
            <a:rect r="r" b="b" t="t" l="l"/>
            <a:pathLst>
              <a:path h="437161" w="4128022">
                <a:moveTo>
                  <a:pt x="0" y="0"/>
                </a:moveTo>
                <a:lnTo>
                  <a:pt x="4128022" y="0"/>
                </a:lnTo>
                <a:lnTo>
                  <a:pt x="4128022" y="437160"/>
                </a:lnTo>
                <a:lnTo>
                  <a:pt x="0" y="437160"/>
                </a:lnTo>
                <a:lnTo>
                  <a:pt x="0" y="0"/>
                </a:lnTo>
                <a:close/>
              </a:path>
            </a:pathLst>
          </a:custGeom>
          <a:blipFill>
            <a:blip r:embed="rId5"/>
            <a:stretch>
              <a:fillRect l="0" t="-86495" r="0" b="0"/>
            </a:stretch>
          </a:blipFill>
        </p:spPr>
      </p:sp>
      <p:sp>
        <p:nvSpPr>
          <p:cNvPr name="Freeform 33" id="33"/>
          <p:cNvSpPr/>
          <p:nvPr/>
        </p:nvSpPr>
        <p:spPr>
          <a:xfrm flipH="false" flipV="false" rot="0">
            <a:off x="2370530" y="2729842"/>
            <a:ext cx="1130484" cy="1155028"/>
          </a:xfrm>
          <a:custGeom>
            <a:avLst/>
            <a:gdLst/>
            <a:ahLst/>
            <a:cxnLst/>
            <a:rect r="r" b="b" t="t" l="l"/>
            <a:pathLst>
              <a:path h="1155028" w="1130484">
                <a:moveTo>
                  <a:pt x="0" y="0"/>
                </a:moveTo>
                <a:lnTo>
                  <a:pt x="1130484" y="0"/>
                </a:lnTo>
                <a:lnTo>
                  <a:pt x="1130484" y="1155028"/>
                </a:lnTo>
                <a:lnTo>
                  <a:pt x="0" y="11550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6625296" y="2729842"/>
            <a:ext cx="1067506" cy="1067506"/>
          </a:xfrm>
          <a:custGeom>
            <a:avLst/>
            <a:gdLst/>
            <a:ahLst/>
            <a:cxnLst/>
            <a:rect r="r" b="b" t="t" l="l"/>
            <a:pathLst>
              <a:path h="1067506" w="1067506">
                <a:moveTo>
                  <a:pt x="0" y="0"/>
                </a:moveTo>
                <a:lnTo>
                  <a:pt x="1067505" y="0"/>
                </a:lnTo>
                <a:lnTo>
                  <a:pt x="1067505" y="1067506"/>
                </a:lnTo>
                <a:lnTo>
                  <a:pt x="0" y="10675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5" id="35"/>
          <p:cNvSpPr/>
          <p:nvPr/>
        </p:nvSpPr>
        <p:spPr>
          <a:xfrm flipH="false" flipV="false" rot="0">
            <a:off x="10816579" y="2720049"/>
            <a:ext cx="1113749" cy="1077299"/>
          </a:xfrm>
          <a:custGeom>
            <a:avLst/>
            <a:gdLst/>
            <a:ahLst/>
            <a:cxnLst/>
            <a:rect r="r" b="b" t="t" l="l"/>
            <a:pathLst>
              <a:path h="1077299" w="1113749">
                <a:moveTo>
                  <a:pt x="0" y="0"/>
                </a:moveTo>
                <a:lnTo>
                  <a:pt x="1113749" y="0"/>
                </a:lnTo>
                <a:lnTo>
                  <a:pt x="1113749" y="1077299"/>
                </a:lnTo>
                <a:lnTo>
                  <a:pt x="0" y="1077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false" flipV="false" rot="0">
            <a:off x="15035771" y="2594250"/>
            <a:ext cx="1139661" cy="1203097"/>
          </a:xfrm>
          <a:custGeom>
            <a:avLst/>
            <a:gdLst/>
            <a:ahLst/>
            <a:cxnLst/>
            <a:rect r="r" b="b" t="t" l="l"/>
            <a:pathLst>
              <a:path h="1203097" w="1139661">
                <a:moveTo>
                  <a:pt x="0" y="0"/>
                </a:moveTo>
                <a:lnTo>
                  <a:pt x="1139662" y="0"/>
                </a:lnTo>
                <a:lnTo>
                  <a:pt x="1139662" y="1203098"/>
                </a:lnTo>
                <a:lnTo>
                  <a:pt x="0" y="12030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7" id="37"/>
          <p:cNvSpPr txBox="true"/>
          <p:nvPr/>
        </p:nvSpPr>
        <p:spPr>
          <a:xfrm rot="0">
            <a:off x="2351218" y="668695"/>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OUR DATASET</a:t>
            </a:r>
          </a:p>
        </p:txBody>
      </p:sp>
      <p:sp>
        <p:nvSpPr>
          <p:cNvPr name="TextBox 38" id="38"/>
          <p:cNvSpPr txBox="true"/>
          <p:nvPr/>
        </p:nvSpPr>
        <p:spPr>
          <a:xfrm rot="0">
            <a:off x="14138779" y="4037183"/>
            <a:ext cx="2933645" cy="461456"/>
          </a:xfrm>
          <a:prstGeom prst="rect">
            <a:avLst/>
          </a:prstGeom>
        </p:spPr>
        <p:txBody>
          <a:bodyPr anchor="t" rtlCol="false" tIns="0" lIns="0" bIns="0" rIns="0">
            <a:spAutoFit/>
          </a:bodyPr>
          <a:lstStyle/>
          <a:p>
            <a:pPr algn="ctr" marL="0" indent="0" lvl="0">
              <a:lnSpc>
                <a:spcPts val="3768"/>
              </a:lnSpc>
              <a:spcBef>
                <a:spcPct val="0"/>
              </a:spcBef>
            </a:pPr>
            <a:r>
              <a:rPr lang="en-US" sz="2730" spc="267">
                <a:solidFill>
                  <a:srgbClr val="FDFBFB"/>
                </a:solidFill>
                <a:latin typeface="Oswald Bold"/>
              </a:rPr>
              <a:t>SCHOOL ASPECT</a:t>
            </a:r>
          </a:p>
        </p:txBody>
      </p:sp>
      <p:sp>
        <p:nvSpPr>
          <p:cNvPr name="TextBox 39" id="39"/>
          <p:cNvSpPr txBox="true"/>
          <p:nvPr/>
        </p:nvSpPr>
        <p:spPr>
          <a:xfrm rot="0">
            <a:off x="9524253" y="4037183"/>
            <a:ext cx="3720635" cy="461456"/>
          </a:xfrm>
          <a:prstGeom prst="rect">
            <a:avLst/>
          </a:prstGeom>
        </p:spPr>
        <p:txBody>
          <a:bodyPr anchor="t" rtlCol="false" tIns="0" lIns="0" bIns="0" rIns="0">
            <a:spAutoFit/>
          </a:bodyPr>
          <a:lstStyle/>
          <a:p>
            <a:pPr algn="ctr" marL="0" indent="0" lvl="0">
              <a:lnSpc>
                <a:spcPts val="3768"/>
              </a:lnSpc>
              <a:spcBef>
                <a:spcPct val="0"/>
              </a:spcBef>
            </a:pPr>
            <a:r>
              <a:rPr lang="en-US" sz="2730" spc="267">
                <a:solidFill>
                  <a:srgbClr val="FDFBFB"/>
                </a:solidFill>
                <a:latin typeface="Oswald Bold"/>
              </a:rPr>
              <a:t>FAMILY BACKGROUND</a:t>
            </a:r>
          </a:p>
        </p:txBody>
      </p:sp>
      <p:sp>
        <p:nvSpPr>
          <p:cNvPr name="TextBox 40" id="40"/>
          <p:cNvSpPr txBox="true"/>
          <p:nvPr/>
        </p:nvSpPr>
        <p:spPr>
          <a:xfrm rot="0">
            <a:off x="5431456" y="4037183"/>
            <a:ext cx="3455184" cy="461456"/>
          </a:xfrm>
          <a:prstGeom prst="rect">
            <a:avLst/>
          </a:prstGeom>
        </p:spPr>
        <p:txBody>
          <a:bodyPr anchor="t" rtlCol="false" tIns="0" lIns="0" bIns="0" rIns="0">
            <a:spAutoFit/>
          </a:bodyPr>
          <a:lstStyle/>
          <a:p>
            <a:pPr algn="ctr" marL="0" indent="0" lvl="0">
              <a:lnSpc>
                <a:spcPts val="3768"/>
              </a:lnSpc>
              <a:spcBef>
                <a:spcPct val="0"/>
              </a:spcBef>
            </a:pPr>
            <a:r>
              <a:rPr lang="en-US" sz="2730" spc="267">
                <a:solidFill>
                  <a:srgbClr val="FDFBFB"/>
                </a:solidFill>
                <a:latin typeface="Oswald Bold"/>
              </a:rPr>
              <a:t>INDIVIDUAL ASPECT</a:t>
            </a:r>
          </a:p>
        </p:txBody>
      </p:sp>
      <p:sp>
        <p:nvSpPr>
          <p:cNvPr name="TextBox 41" id="41"/>
          <p:cNvSpPr txBox="true"/>
          <p:nvPr/>
        </p:nvSpPr>
        <p:spPr>
          <a:xfrm rot="0">
            <a:off x="1604110" y="4037183"/>
            <a:ext cx="2663324" cy="461456"/>
          </a:xfrm>
          <a:prstGeom prst="rect">
            <a:avLst/>
          </a:prstGeom>
        </p:spPr>
        <p:txBody>
          <a:bodyPr anchor="t" rtlCol="false" tIns="0" lIns="0" bIns="0" rIns="0">
            <a:spAutoFit/>
          </a:bodyPr>
          <a:lstStyle/>
          <a:p>
            <a:pPr algn="ctr" marL="0" indent="0" lvl="0">
              <a:lnSpc>
                <a:spcPts val="3768"/>
              </a:lnSpc>
              <a:spcBef>
                <a:spcPct val="0"/>
              </a:spcBef>
            </a:pPr>
            <a:r>
              <a:rPr lang="en-US" sz="2730" spc="267">
                <a:solidFill>
                  <a:srgbClr val="FDFBFB"/>
                </a:solidFill>
                <a:latin typeface="Oswald Bold"/>
              </a:rPr>
              <a:t>SOCIAL ASPECT</a:t>
            </a:r>
          </a:p>
        </p:txBody>
      </p:sp>
      <p:sp>
        <p:nvSpPr>
          <p:cNvPr name="TextBox 42" id="42"/>
          <p:cNvSpPr txBox="true"/>
          <p:nvPr/>
        </p:nvSpPr>
        <p:spPr>
          <a:xfrm rot="0">
            <a:off x="5303284" y="5086805"/>
            <a:ext cx="3716144" cy="2156427"/>
          </a:xfrm>
          <a:prstGeom prst="rect">
            <a:avLst/>
          </a:prstGeom>
        </p:spPr>
        <p:txBody>
          <a:bodyPr anchor="t" rtlCol="false" tIns="0" lIns="0" bIns="0" rIns="0">
            <a:spAutoFit/>
          </a:bodyPr>
          <a:lstStyle/>
          <a:p>
            <a:pPr algn="ctr">
              <a:lnSpc>
                <a:spcPts val="3430"/>
              </a:lnSpc>
              <a:spcBef>
                <a:spcPct val="0"/>
              </a:spcBef>
            </a:pPr>
            <a:r>
              <a:rPr lang="en-US" sz="2638">
                <a:solidFill>
                  <a:srgbClr val="FFFFFF"/>
                </a:solidFill>
                <a:latin typeface="Oswald"/>
              </a:rPr>
              <a:t>Student health status, motivation in attending class, studying, and continuing to higher education may affect academic performance.</a:t>
            </a:r>
          </a:p>
        </p:txBody>
      </p:sp>
      <p:sp>
        <p:nvSpPr>
          <p:cNvPr name="TextBox 43" id="43"/>
          <p:cNvSpPr txBox="true"/>
          <p:nvPr/>
        </p:nvSpPr>
        <p:spPr>
          <a:xfrm rot="0">
            <a:off x="9535961" y="4941810"/>
            <a:ext cx="3710582" cy="3020971"/>
          </a:xfrm>
          <a:prstGeom prst="rect">
            <a:avLst/>
          </a:prstGeom>
        </p:spPr>
        <p:txBody>
          <a:bodyPr anchor="t" rtlCol="false" tIns="0" lIns="0" bIns="0" rIns="0">
            <a:spAutoFit/>
          </a:bodyPr>
          <a:lstStyle/>
          <a:p>
            <a:pPr algn="ctr">
              <a:lnSpc>
                <a:spcPts val="3430"/>
              </a:lnSpc>
              <a:spcBef>
                <a:spcPct val="0"/>
              </a:spcBef>
            </a:pPr>
            <a:r>
              <a:rPr lang="en-US" sz="2638">
                <a:solidFill>
                  <a:srgbClr val="FFFFFF"/>
                </a:solidFill>
                <a:latin typeface="Oswald"/>
              </a:rPr>
              <a:t>Parental education influences support, impacting student opportunities. Resource-rich homes aid learning. Socioeconomic status affects resource access, posing challenges.</a:t>
            </a:r>
          </a:p>
        </p:txBody>
      </p:sp>
      <p:sp>
        <p:nvSpPr>
          <p:cNvPr name="TextBox 44" id="44"/>
          <p:cNvSpPr txBox="true"/>
          <p:nvPr/>
        </p:nvSpPr>
        <p:spPr>
          <a:xfrm rot="0">
            <a:off x="13931223" y="4839033"/>
            <a:ext cx="3348759" cy="3453243"/>
          </a:xfrm>
          <a:prstGeom prst="rect">
            <a:avLst/>
          </a:prstGeom>
        </p:spPr>
        <p:txBody>
          <a:bodyPr anchor="t" rtlCol="false" tIns="0" lIns="0" bIns="0" rIns="0">
            <a:spAutoFit/>
          </a:bodyPr>
          <a:lstStyle/>
          <a:p>
            <a:pPr algn="ctr">
              <a:lnSpc>
                <a:spcPts val="3430"/>
              </a:lnSpc>
              <a:spcBef>
                <a:spcPct val="0"/>
              </a:spcBef>
            </a:pPr>
            <a:r>
              <a:rPr lang="en-US" sz="2638">
                <a:solidFill>
                  <a:srgbClr val="FFFFFF"/>
                </a:solidFill>
                <a:latin typeface="Oswald"/>
              </a:rPr>
              <a:t>Supportive, </a:t>
            </a:r>
            <a:r>
              <a:rPr lang="en-US" sz="2638">
                <a:solidFill>
                  <a:srgbClr val="FFFFFF"/>
                </a:solidFill>
                <a:latin typeface="Oswald"/>
              </a:rPr>
              <a:t>skilled, adaptable teachers and school administrators foster effective environments. Access to resources within the school may enhance student learning. </a:t>
            </a:r>
          </a:p>
        </p:txBody>
      </p:sp>
      <p:sp>
        <p:nvSpPr>
          <p:cNvPr name="TextBox 45" id="45"/>
          <p:cNvSpPr txBox="true"/>
          <p:nvPr/>
        </p:nvSpPr>
        <p:spPr>
          <a:xfrm rot="0">
            <a:off x="1292965" y="5114925"/>
            <a:ext cx="3285614" cy="3020971"/>
          </a:xfrm>
          <a:prstGeom prst="rect">
            <a:avLst/>
          </a:prstGeom>
        </p:spPr>
        <p:txBody>
          <a:bodyPr anchor="t" rtlCol="false" tIns="0" lIns="0" bIns="0" rIns="0">
            <a:spAutoFit/>
          </a:bodyPr>
          <a:lstStyle/>
          <a:p>
            <a:pPr algn="ctr">
              <a:lnSpc>
                <a:spcPts val="3430"/>
              </a:lnSpc>
              <a:spcBef>
                <a:spcPct val="0"/>
              </a:spcBef>
            </a:pPr>
            <a:r>
              <a:rPr lang="en-US" sz="2638">
                <a:solidFill>
                  <a:srgbClr val="FFFFFF"/>
                </a:solidFill>
                <a:latin typeface="Oswald"/>
              </a:rPr>
              <a:t>The social aspect significantly shapes student performance. Peer relationships,  interactions, and social support are expected to impact learning outcomes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94511"/>
            <a:ext cx="18288000" cy="3442596"/>
            <a:chOff x="0" y="0"/>
            <a:chExt cx="4816593" cy="906692"/>
          </a:xfrm>
        </p:grpSpPr>
        <p:sp>
          <p:nvSpPr>
            <p:cNvPr name="Freeform 3" id="3"/>
            <p:cNvSpPr/>
            <p:nvPr/>
          </p:nvSpPr>
          <p:spPr>
            <a:xfrm flipH="false" flipV="false" rot="0">
              <a:off x="0" y="0"/>
              <a:ext cx="4816592" cy="906692"/>
            </a:xfrm>
            <a:custGeom>
              <a:avLst/>
              <a:gdLst/>
              <a:ahLst/>
              <a:cxnLst/>
              <a:rect r="r" b="b" t="t" l="l"/>
              <a:pathLst>
                <a:path h="906692" w="4816592">
                  <a:moveTo>
                    <a:pt x="0" y="0"/>
                  </a:moveTo>
                  <a:lnTo>
                    <a:pt x="4816592" y="0"/>
                  </a:lnTo>
                  <a:lnTo>
                    <a:pt x="4816592" y="906692"/>
                  </a:lnTo>
                  <a:lnTo>
                    <a:pt x="0" y="906692"/>
                  </a:lnTo>
                  <a:close/>
                </a:path>
              </a:pathLst>
            </a:custGeom>
            <a:solidFill>
              <a:srgbClr val="1A1A1A"/>
            </a:solidFill>
          </p:spPr>
        </p:sp>
        <p:sp>
          <p:nvSpPr>
            <p:cNvPr name="TextBox 4" id="4"/>
            <p:cNvSpPr txBox="true"/>
            <p:nvPr/>
          </p:nvSpPr>
          <p:spPr>
            <a:xfrm>
              <a:off x="0" y="-19050"/>
              <a:ext cx="4816593" cy="925742"/>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2401425" y="-566741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01236" y="2782144"/>
            <a:ext cx="6824608" cy="885408"/>
            <a:chOff x="0" y="0"/>
            <a:chExt cx="1292633" cy="167703"/>
          </a:xfrm>
        </p:grpSpPr>
        <p:sp>
          <p:nvSpPr>
            <p:cNvPr name="Freeform 7" id="7"/>
            <p:cNvSpPr/>
            <p:nvPr/>
          </p:nvSpPr>
          <p:spPr>
            <a:xfrm flipH="false" flipV="false" rot="0">
              <a:off x="0" y="0"/>
              <a:ext cx="1292633" cy="167703"/>
            </a:xfrm>
            <a:custGeom>
              <a:avLst/>
              <a:gdLst/>
              <a:ahLst/>
              <a:cxnLst/>
              <a:rect r="r" b="b" t="t" l="l"/>
              <a:pathLst>
                <a:path h="167703" w="1292633">
                  <a:moveTo>
                    <a:pt x="0" y="0"/>
                  </a:moveTo>
                  <a:lnTo>
                    <a:pt x="1292633" y="0"/>
                  </a:lnTo>
                  <a:lnTo>
                    <a:pt x="1292633" y="167703"/>
                  </a:lnTo>
                  <a:lnTo>
                    <a:pt x="0" y="167703"/>
                  </a:lnTo>
                  <a:close/>
                </a:path>
              </a:pathLst>
            </a:custGeom>
            <a:solidFill>
              <a:srgbClr val="1A1A1A"/>
            </a:solidFill>
          </p:spPr>
        </p:sp>
        <p:sp>
          <p:nvSpPr>
            <p:cNvPr name="TextBox 8" id="8"/>
            <p:cNvSpPr txBox="true"/>
            <p:nvPr/>
          </p:nvSpPr>
          <p:spPr>
            <a:xfrm>
              <a:off x="0" y="-47625"/>
              <a:ext cx="1292633" cy="215328"/>
            </a:xfrm>
            <a:prstGeom prst="rect">
              <a:avLst/>
            </a:prstGeom>
          </p:spPr>
          <p:txBody>
            <a:bodyPr anchor="ctr" rtlCol="false" tIns="67051" lIns="67051" bIns="67051" rIns="67051"/>
            <a:lstStyle/>
            <a:p>
              <a:pPr algn="ctr" marL="0" indent="0" lvl="0">
                <a:lnSpc>
                  <a:spcPts val="3976"/>
                </a:lnSpc>
                <a:spcBef>
                  <a:spcPct val="0"/>
                </a:spcBef>
              </a:pPr>
              <a:r>
                <a:rPr lang="en-US" sz="2881" spc="28">
                  <a:solidFill>
                    <a:srgbClr val="FFFFFF"/>
                  </a:solidFill>
                  <a:latin typeface="DM Sans Italics"/>
                </a:rPr>
                <a:t>HEATMAP -STUDY OF CORRELATION </a:t>
              </a:r>
            </a:p>
          </p:txBody>
        </p:sp>
      </p:grpSp>
      <p:grpSp>
        <p:nvGrpSpPr>
          <p:cNvPr name="Group 9" id="9"/>
          <p:cNvGrpSpPr/>
          <p:nvPr/>
        </p:nvGrpSpPr>
        <p:grpSpPr>
          <a:xfrm rot="0">
            <a:off x="-573322" y="-3739989"/>
            <a:ext cx="8839837" cy="13311171"/>
            <a:chOff x="0" y="0"/>
            <a:chExt cx="11786449" cy="17748229"/>
          </a:xfrm>
        </p:grpSpPr>
        <p:sp>
          <p:nvSpPr>
            <p:cNvPr name="Freeform 10" id="10"/>
            <p:cNvSpPr/>
            <p:nvPr/>
          </p:nvSpPr>
          <p:spPr>
            <a:xfrm flipH="false" flipV="false" rot="0">
              <a:off x="0" y="0"/>
              <a:ext cx="8946576" cy="9180255"/>
            </a:xfrm>
            <a:custGeom>
              <a:avLst/>
              <a:gdLst/>
              <a:ahLst/>
              <a:cxnLst/>
              <a:rect r="r" b="b" t="t" l="l"/>
              <a:pathLst>
                <a:path h="9180255" w="8946576">
                  <a:moveTo>
                    <a:pt x="0" y="0"/>
                  </a:moveTo>
                  <a:lnTo>
                    <a:pt x="8946576" y="0"/>
                  </a:lnTo>
                  <a:lnTo>
                    <a:pt x="8946576" y="9180255"/>
                  </a:lnTo>
                  <a:lnTo>
                    <a:pt x="0" y="9180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5400000">
              <a:off x="3237893" y="16399870"/>
              <a:ext cx="192683"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0</a:t>
              </a:r>
            </a:p>
          </p:txBody>
        </p:sp>
        <p:grpSp>
          <p:nvGrpSpPr>
            <p:cNvPr name="Group 12" id="12"/>
            <p:cNvGrpSpPr/>
            <p:nvPr/>
          </p:nvGrpSpPr>
          <p:grpSpPr>
            <a:xfrm rot="0">
              <a:off x="2531544" y="8696178"/>
              <a:ext cx="9254905" cy="1200709"/>
              <a:chOff x="0" y="0"/>
              <a:chExt cx="1292633" cy="167703"/>
            </a:xfrm>
          </p:grpSpPr>
          <p:sp>
            <p:nvSpPr>
              <p:cNvPr name="Freeform 13" id="13"/>
              <p:cNvSpPr/>
              <p:nvPr/>
            </p:nvSpPr>
            <p:spPr>
              <a:xfrm flipH="false" flipV="false" rot="0">
                <a:off x="0" y="0"/>
                <a:ext cx="1292633" cy="167703"/>
              </a:xfrm>
              <a:custGeom>
                <a:avLst/>
                <a:gdLst/>
                <a:ahLst/>
                <a:cxnLst/>
                <a:rect r="r" b="b" t="t" l="l"/>
                <a:pathLst>
                  <a:path h="167703" w="1292633">
                    <a:moveTo>
                      <a:pt x="0" y="0"/>
                    </a:moveTo>
                    <a:lnTo>
                      <a:pt x="1292633" y="0"/>
                    </a:lnTo>
                    <a:lnTo>
                      <a:pt x="1292633" y="167703"/>
                    </a:lnTo>
                    <a:lnTo>
                      <a:pt x="0" y="167703"/>
                    </a:lnTo>
                    <a:close/>
                  </a:path>
                </a:pathLst>
              </a:custGeom>
              <a:solidFill>
                <a:srgbClr val="1A1A1A"/>
              </a:solidFill>
            </p:spPr>
          </p:sp>
          <p:sp>
            <p:nvSpPr>
              <p:cNvPr name="TextBox 14" id="14"/>
              <p:cNvSpPr txBox="true"/>
              <p:nvPr/>
            </p:nvSpPr>
            <p:spPr>
              <a:xfrm>
                <a:off x="0" y="-47625"/>
                <a:ext cx="1292633" cy="215328"/>
              </a:xfrm>
              <a:prstGeom prst="rect">
                <a:avLst/>
              </a:prstGeom>
            </p:spPr>
            <p:txBody>
              <a:bodyPr anchor="ctr" rtlCol="false" tIns="71845" lIns="71845" bIns="71845" rIns="71845"/>
              <a:lstStyle/>
              <a:p>
                <a:pPr algn="ctr" marL="0" indent="0" lvl="0">
                  <a:lnSpc>
                    <a:spcPts val="3976"/>
                  </a:lnSpc>
                  <a:spcBef>
                    <a:spcPct val="0"/>
                  </a:spcBef>
                </a:pPr>
                <a:r>
                  <a:rPr lang="en-US" sz="2881" spc="28">
                    <a:solidFill>
                      <a:srgbClr val="FFFFFF"/>
                    </a:solidFill>
                    <a:latin typeface="Oswald"/>
                  </a:rPr>
                  <a:t>BOXPLOT OF FINAL VOTE SCORES</a:t>
                </a:r>
              </a:p>
            </p:txBody>
          </p:sp>
        </p:grpSp>
        <p:sp>
          <p:nvSpPr>
            <p:cNvPr name="Freeform 15" id="15"/>
            <p:cNvSpPr/>
            <p:nvPr/>
          </p:nvSpPr>
          <p:spPr>
            <a:xfrm flipH="false" flipV="false" rot="0">
              <a:off x="2531544" y="9896887"/>
              <a:ext cx="9254905" cy="7851341"/>
            </a:xfrm>
            <a:custGeom>
              <a:avLst/>
              <a:gdLst/>
              <a:ahLst/>
              <a:cxnLst/>
              <a:rect r="r" b="b" t="t" l="l"/>
              <a:pathLst>
                <a:path h="7851341" w="9254905">
                  <a:moveTo>
                    <a:pt x="0" y="0"/>
                  </a:moveTo>
                  <a:lnTo>
                    <a:pt x="9254905" y="0"/>
                  </a:lnTo>
                  <a:lnTo>
                    <a:pt x="9254905" y="7851342"/>
                  </a:lnTo>
                  <a:lnTo>
                    <a:pt x="0" y="7851342"/>
                  </a:lnTo>
                  <a:lnTo>
                    <a:pt x="0" y="0"/>
                  </a:lnTo>
                  <a:close/>
                </a:path>
              </a:pathLst>
            </a:custGeom>
            <a:blipFill>
              <a:blip r:embed="rId4"/>
              <a:stretch>
                <a:fillRect l="0" t="-11425" r="-3395" b="0"/>
              </a:stretch>
            </a:blipFill>
          </p:spPr>
        </p:sp>
        <p:grpSp>
          <p:nvGrpSpPr>
            <p:cNvPr name="Group 16" id="16"/>
            <p:cNvGrpSpPr/>
            <p:nvPr/>
          </p:nvGrpSpPr>
          <p:grpSpPr>
            <a:xfrm rot="0">
              <a:off x="2136030" y="12832352"/>
              <a:ext cx="791027" cy="2045143"/>
              <a:chOff x="0" y="0"/>
              <a:chExt cx="145827" cy="377026"/>
            </a:xfrm>
          </p:grpSpPr>
          <p:sp>
            <p:nvSpPr>
              <p:cNvPr name="Freeform 17" id="17"/>
              <p:cNvSpPr/>
              <p:nvPr/>
            </p:nvSpPr>
            <p:spPr>
              <a:xfrm flipH="false" flipV="false" rot="0">
                <a:off x="0" y="0"/>
                <a:ext cx="145827" cy="377026"/>
              </a:xfrm>
              <a:custGeom>
                <a:avLst/>
                <a:gdLst/>
                <a:ahLst/>
                <a:cxnLst/>
                <a:rect r="r" b="b" t="t" l="l"/>
                <a:pathLst>
                  <a:path h="377026" w="145827">
                    <a:moveTo>
                      <a:pt x="0" y="0"/>
                    </a:moveTo>
                    <a:lnTo>
                      <a:pt x="145827" y="0"/>
                    </a:lnTo>
                    <a:lnTo>
                      <a:pt x="145827" y="377026"/>
                    </a:lnTo>
                    <a:lnTo>
                      <a:pt x="0" y="377026"/>
                    </a:lnTo>
                    <a:close/>
                  </a:path>
                </a:pathLst>
              </a:custGeom>
              <a:solidFill>
                <a:srgbClr val="FFFFFF"/>
              </a:solidFill>
            </p:spPr>
          </p:sp>
          <p:sp>
            <p:nvSpPr>
              <p:cNvPr name="TextBox 18" id="18"/>
              <p:cNvSpPr txBox="true"/>
              <p:nvPr/>
            </p:nvSpPr>
            <p:spPr>
              <a:xfrm>
                <a:off x="0" y="-19050"/>
                <a:ext cx="145827" cy="396076"/>
              </a:xfrm>
              <a:prstGeom prst="rect">
                <a:avLst/>
              </a:prstGeom>
            </p:spPr>
            <p:txBody>
              <a:bodyPr anchor="ctr" rtlCol="false" tIns="54432" lIns="54432" bIns="54432" rIns="54432"/>
              <a:lstStyle/>
              <a:p>
                <a:pPr algn="ctr">
                  <a:lnSpc>
                    <a:spcPts val="2859"/>
                  </a:lnSpc>
                </a:pPr>
              </a:p>
            </p:txBody>
          </p:sp>
        </p:grpSp>
        <p:grpSp>
          <p:nvGrpSpPr>
            <p:cNvPr name="Group 19" id="19"/>
            <p:cNvGrpSpPr/>
            <p:nvPr/>
          </p:nvGrpSpPr>
          <p:grpSpPr>
            <a:xfrm rot="0">
              <a:off x="2927057" y="10147243"/>
              <a:ext cx="629851" cy="6975022"/>
              <a:chOff x="0" y="0"/>
              <a:chExt cx="116114" cy="1285858"/>
            </a:xfrm>
          </p:grpSpPr>
          <p:sp>
            <p:nvSpPr>
              <p:cNvPr name="Freeform 20" id="20"/>
              <p:cNvSpPr/>
              <p:nvPr/>
            </p:nvSpPr>
            <p:spPr>
              <a:xfrm flipH="false" flipV="false" rot="0">
                <a:off x="0" y="0"/>
                <a:ext cx="116114" cy="1285858"/>
              </a:xfrm>
              <a:custGeom>
                <a:avLst/>
                <a:gdLst/>
                <a:ahLst/>
                <a:cxnLst/>
                <a:rect r="r" b="b" t="t" l="l"/>
                <a:pathLst>
                  <a:path h="1285858" w="116114">
                    <a:moveTo>
                      <a:pt x="0" y="0"/>
                    </a:moveTo>
                    <a:lnTo>
                      <a:pt x="116114" y="0"/>
                    </a:lnTo>
                    <a:lnTo>
                      <a:pt x="116114" y="1285858"/>
                    </a:lnTo>
                    <a:lnTo>
                      <a:pt x="0" y="1285858"/>
                    </a:lnTo>
                    <a:close/>
                  </a:path>
                </a:pathLst>
              </a:custGeom>
              <a:solidFill>
                <a:srgbClr val="FFFFFF"/>
              </a:solidFill>
            </p:spPr>
          </p:sp>
          <p:sp>
            <p:nvSpPr>
              <p:cNvPr name="TextBox 21" id="21"/>
              <p:cNvSpPr txBox="true"/>
              <p:nvPr/>
            </p:nvSpPr>
            <p:spPr>
              <a:xfrm>
                <a:off x="0" y="-19050"/>
                <a:ext cx="116114" cy="1304908"/>
              </a:xfrm>
              <a:prstGeom prst="rect">
                <a:avLst/>
              </a:prstGeom>
            </p:spPr>
            <p:txBody>
              <a:bodyPr anchor="ctr" rtlCol="false" tIns="54432" lIns="54432" bIns="54432" rIns="54432"/>
              <a:lstStyle/>
              <a:p>
                <a:pPr algn="ctr">
                  <a:lnSpc>
                    <a:spcPts val="2859"/>
                  </a:lnSpc>
                </a:pPr>
              </a:p>
            </p:txBody>
          </p:sp>
        </p:grpSp>
        <p:sp>
          <p:nvSpPr>
            <p:cNvPr name="TextBox 22" id="22"/>
            <p:cNvSpPr txBox="true"/>
            <p:nvPr/>
          </p:nvSpPr>
          <p:spPr>
            <a:xfrm rot="-5400000">
              <a:off x="1290303" y="13146977"/>
              <a:ext cx="2726471" cy="445431"/>
            </a:xfrm>
            <a:prstGeom prst="rect">
              <a:avLst/>
            </a:prstGeom>
          </p:spPr>
          <p:txBody>
            <a:bodyPr anchor="t" rtlCol="false" tIns="0" lIns="0" bIns="0" rIns="0">
              <a:spAutoFit/>
            </a:bodyPr>
            <a:lstStyle/>
            <a:p>
              <a:pPr algn="ctr">
                <a:lnSpc>
                  <a:spcPts val="2785"/>
                </a:lnSpc>
                <a:spcBef>
                  <a:spcPct val="0"/>
                </a:spcBef>
              </a:pPr>
              <a:r>
                <a:rPr lang="en-US" sz="2142">
                  <a:solidFill>
                    <a:srgbClr val="000000"/>
                  </a:solidFill>
                  <a:latin typeface="Oswald"/>
                </a:rPr>
                <a:t>FINAL VOTE SCORE</a:t>
              </a:r>
            </a:p>
          </p:txBody>
        </p:sp>
        <p:sp>
          <p:nvSpPr>
            <p:cNvPr name="TextBox 23" id="23"/>
            <p:cNvSpPr txBox="true"/>
            <p:nvPr/>
          </p:nvSpPr>
          <p:spPr>
            <a:xfrm rot="-5400000">
              <a:off x="3297286" y="15154076"/>
              <a:ext cx="206457" cy="336114"/>
            </a:xfrm>
            <a:prstGeom prst="rect">
              <a:avLst/>
            </a:prstGeom>
          </p:spPr>
          <p:txBody>
            <a:bodyPr anchor="t" rtlCol="false" tIns="0" lIns="0" bIns="0" rIns="0">
              <a:spAutoFit/>
            </a:bodyPr>
            <a:lstStyle/>
            <a:p>
              <a:pPr algn="ctr">
                <a:lnSpc>
                  <a:spcPts val="2089"/>
                </a:lnSpc>
                <a:spcBef>
                  <a:spcPct val="0"/>
                </a:spcBef>
              </a:pPr>
              <a:r>
                <a:rPr lang="en-US" sz="1607">
                  <a:solidFill>
                    <a:srgbClr val="000000"/>
                  </a:solidFill>
                  <a:latin typeface="Oswald"/>
                </a:rPr>
                <a:t>5</a:t>
              </a:r>
            </a:p>
          </p:txBody>
        </p:sp>
        <p:sp>
          <p:nvSpPr>
            <p:cNvPr name="TextBox 24" id="24"/>
            <p:cNvSpPr txBox="true"/>
            <p:nvPr/>
          </p:nvSpPr>
          <p:spPr>
            <a:xfrm rot="-5400000">
              <a:off x="3246742" y="13490024"/>
              <a:ext cx="330872" cy="336114"/>
            </a:xfrm>
            <a:prstGeom prst="rect">
              <a:avLst/>
            </a:prstGeom>
          </p:spPr>
          <p:txBody>
            <a:bodyPr anchor="t" rtlCol="false" tIns="0" lIns="0" bIns="0" rIns="0">
              <a:spAutoFit/>
            </a:bodyPr>
            <a:lstStyle/>
            <a:p>
              <a:pPr algn="ctr">
                <a:lnSpc>
                  <a:spcPts val="2089"/>
                </a:lnSpc>
                <a:spcBef>
                  <a:spcPct val="0"/>
                </a:spcBef>
              </a:pPr>
              <a:r>
                <a:rPr lang="en-US" sz="1607">
                  <a:solidFill>
                    <a:srgbClr val="000000"/>
                  </a:solidFill>
                  <a:latin typeface="Oswald"/>
                </a:rPr>
                <a:t>10</a:t>
              </a:r>
            </a:p>
          </p:txBody>
        </p:sp>
        <p:sp>
          <p:nvSpPr>
            <p:cNvPr name="TextBox 25" id="25"/>
            <p:cNvSpPr txBox="true"/>
            <p:nvPr/>
          </p:nvSpPr>
          <p:spPr>
            <a:xfrm rot="-5400000">
              <a:off x="3247812" y="11877588"/>
              <a:ext cx="352059" cy="336114"/>
            </a:xfrm>
            <a:prstGeom prst="rect">
              <a:avLst/>
            </a:prstGeom>
          </p:spPr>
          <p:txBody>
            <a:bodyPr anchor="t" rtlCol="false" tIns="0" lIns="0" bIns="0" rIns="0">
              <a:spAutoFit/>
            </a:bodyPr>
            <a:lstStyle/>
            <a:p>
              <a:pPr algn="ctr">
                <a:lnSpc>
                  <a:spcPts val="2089"/>
                </a:lnSpc>
                <a:spcBef>
                  <a:spcPct val="0"/>
                </a:spcBef>
              </a:pPr>
              <a:r>
                <a:rPr lang="en-US" sz="1607">
                  <a:solidFill>
                    <a:srgbClr val="000000"/>
                  </a:solidFill>
                  <a:latin typeface="Oswald"/>
                </a:rPr>
                <a:t>15</a:t>
              </a:r>
            </a:p>
          </p:txBody>
        </p:sp>
        <p:sp>
          <p:nvSpPr>
            <p:cNvPr name="TextBox 26" id="26"/>
            <p:cNvSpPr txBox="true"/>
            <p:nvPr/>
          </p:nvSpPr>
          <p:spPr>
            <a:xfrm rot="-5400000">
              <a:off x="3281734" y="10303436"/>
              <a:ext cx="284217" cy="336114"/>
            </a:xfrm>
            <a:prstGeom prst="rect">
              <a:avLst/>
            </a:prstGeom>
          </p:spPr>
          <p:txBody>
            <a:bodyPr anchor="t" rtlCol="false" tIns="0" lIns="0" bIns="0" rIns="0">
              <a:spAutoFit/>
            </a:bodyPr>
            <a:lstStyle/>
            <a:p>
              <a:pPr algn="ctr">
                <a:lnSpc>
                  <a:spcPts val="2089"/>
                </a:lnSpc>
                <a:spcBef>
                  <a:spcPct val="0"/>
                </a:spcBef>
              </a:pPr>
              <a:r>
                <a:rPr lang="en-US" sz="1607">
                  <a:solidFill>
                    <a:srgbClr val="000000"/>
                  </a:solidFill>
                  <a:latin typeface="Oswald"/>
                </a:rPr>
                <a:t>20</a:t>
              </a:r>
            </a:p>
          </p:txBody>
        </p:sp>
      </p:grpSp>
      <p:sp>
        <p:nvSpPr>
          <p:cNvPr name="TextBox 27" id="27"/>
          <p:cNvSpPr txBox="true"/>
          <p:nvPr/>
        </p:nvSpPr>
        <p:spPr>
          <a:xfrm rot="0">
            <a:off x="3690980" y="268002"/>
            <a:ext cx="10906040" cy="1518285"/>
          </a:xfrm>
          <a:prstGeom prst="rect">
            <a:avLst/>
          </a:prstGeom>
        </p:spPr>
        <p:txBody>
          <a:bodyPr anchor="t" rtlCol="false" tIns="0" lIns="0" bIns="0" rIns="0">
            <a:spAutoFit/>
          </a:bodyPr>
          <a:lstStyle/>
          <a:p>
            <a:pPr algn="ctr">
              <a:lnSpc>
                <a:spcPts val="12419"/>
              </a:lnSpc>
            </a:pPr>
            <a:r>
              <a:rPr lang="en-US" sz="9000" spc="882">
                <a:solidFill>
                  <a:srgbClr val="FFFFFF"/>
                </a:solidFill>
                <a:latin typeface="Oswald Bold"/>
              </a:rPr>
              <a:t>EDA</a:t>
            </a:r>
          </a:p>
        </p:txBody>
      </p:sp>
      <p:grpSp>
        <p:nvGrpSpPr>
          <p:cNvPr name="Group 28" id="28"/>
          <p:cNvGrpSpPr/>
          <p:nvPr/>
        </p:nvGrpSpPr>
        <p:grpSpPr>
          <a:xfrm rot="0">
            <a:off x="10553417" y="3667553"/>
            <a:ext cx="6096894" cy="5789613"/>
            <a:chOff x="0" y="0"/>
            <a:chExt cx="8129192" cy="7719485"/>
          </a:xfrm>
        </p:grpSpPr>
        <p:sp>
          <p:nvSpPr>
            <p:cNvPr name="Freeform 29" id="29"/>
            <p:cNvSpPr/>
            <p:nvPr/>
          </p:nvSpPr>
          <p:spPr>
            <a:xfrm flipH="false" flipV="false" rot="0">
              <a:off x="31137" y="63643"/>
              <a:ext cx="8098056" cy="7655841"/>
            </a:xfrm>
            <a:custGeom>
              <a:avLst/>
              <a:gdLst/>
              <a:ahLst/>
              <a:cxnLst/>
              <a:rect r="r" b="b" t="t" l="l"/>
              <a:pathLst>
                <a:path h="7655841" w="8098056">
                  <a:moveTo>
                    <a:pt x="0" y="0"/>
                  </a:moveTo>
                  <a:lnTo>
                    <a:pt x="8098055" y="0"/>
                  </a:lnTo>
                  <a:lnTo>
                    <a:pt x="8098055" y="7655842"/>
                  </a:lnTo>
                  <a:lnTo>
                    <a:pt x="0" y="7655842"/>
                  </a:lnTo>
                  <a:lnTo>
                    <a:pt x="0" y="0"/>
                  </a:lnTo>
                  <a:close/>
                </a:path>
              </a:pathLst>
            </a:custGeom>
            <a:blipFill>
              <a:blip r:embed="rId5"/>
              <a:stretch>
                <a:fillRect l="0" t="0" r="0" b="0"/>
              </a:stretch>
            </a:blipFill>
          </p:spPr>
        </p:sp>
        <p:grpSp>
          <p:nvGrpSpPr>
            <p:cNvPr name="Group 30" id="30"/>
            <p:cNvGrpSpPr/>
            <p:nvPr/>
          </p:nvGrpSpPr>
          <p:grpSpPr>
            <a:xfrm rot="0">
              <a:off x="31137" y="935564"/>
              <a:ext cx="959785" cy="6426309"/>
              <a:chOff x="0" y="0"/>
              <a:chExt cx="179960" cy="1204938"/>
            </a:xfrm>
          </p:grpSpPr>
          <p:sp>
            <p:nvSpPr>
              <p:cNvPr name="Freeform 31" id="31"/>
              <p:cNvSpPr/>
              <p:nvPr/>
            </p:nvSpPr>
            <p:spPr>
              <a:xfrm flipH="false" flipV="false" rot="0">
                <a:off x="0" y="0"/>
                <a:ext cx="179960" cy="1204938"/>
              </a:xfrm>
              <a:custGeom>
                <a:avLst/>
                <a:gdLst/>
                <a:ahLst/>
                <a:cxnLst/>
                <a:rect r="r" b="b" t="t" l="l"/>
                <a:pathLst>
                  <a:path h="1204938" w="179960">
                    <a:moveTo>
                      <a:pt x="0" y="0"/>
                    </a:moveTo>
                    <a:lnTo>
                      <a:pt x="179960" y="0"/>
                    </a:lnTo>
                    <a:lnTo>
                      <a:pt x="179960" y="1204938"/>
                    </a:lnTo>
                    <a:lnTo>
                      <a:pt x="0" y="1204938"/>
                    </a:lnTo>
                    <a:close/>
                  </a:path>
                </a:pathLst>
              </a:custGeom>
              <a:solidFill>
                <a:srgbClr val="FFFFFF"/>
              </a:solidFill>
            </p:spPr>
          </p:sp>
          <p:sp>
            <p:nvSpPr>
              <p:cNvPr name="TextBox 32" id="32"/>
              <p:cNvSpPr txBox="true"/>
              <p:nvPr/>
            </p:nvSpPr>
            <p:spPr>
              <a:xfrm>
                <a:off x="0" y="-19050"/>
                <a:ext cx="179960" cy="1223988"/>
              </a:xfrm>
              <a:prstGeom prst="rect">
                <a:avLst/>
              </a:prstGeom>
            </p:spPr>
            <p:txBody>
              <a:bodyPr anchor="ctr" rtlCol="false" tIns="50800" lIns="50800" bIns="50800" rIns="50800"/>
              <a:lstStyle/>
              <a:p>
                <a:pPr algn="ctr">
                  <a:lnSpc>
                    <a:spcPts val="1950"/>
                  </a:lnSpc>
                </a:pPr>
              </a:p>
            </p:txBody>
          </p:sp>
        </p:grpSp>
        <p:sp>
          <p:nvSpPr>
            <p:cNvPr name="TextBox 33" id="33"/>
            <p:cNvSpPr txBox="true"/>
            <p:nvPr/>
          </p:nvSpPr>
          <p:spPr>
            <a:xfrm rot="0">
              <a:off x="386434" y="1599443"/>
              <a:ext cx="249191" cy="340155"/>
            </a:xfrm>
            <a:prstGeom prst="rect">
              <a:avLst/>
            </a:prstGeom>
          </p:spPr>
          <p:txBody>
            <a:bodyPr anchor="t" rtlCol="false" tIns="0" lIns="0" bIns="0" rIns="0">
              <a:spAutoFit/>
            </a:bodyPr>
            <a:lstStyle/>
            <a:p>
              <a:pPr algn="ctr">
                <a:lnSpc>
                  <a:spcPts val="2054"/>
                </a:lnSpc>
                <a:spcBef>
                  <a:spcPct val="0"/>
                </a:spcBef>
              </a:pPr>
              <a:r>
                <a:rPr lang="en-US" sz="1580">
                  <a:solidFill>
                    <a:srgbClr val="DE556D"/>
                  </a:solidFill>
                  <a:latin typeface="Oswald"/>
                </a:rPr>
                <a:t>G1</a:t>
              </a:r>
            </a:p>
          </p:txBody>
        </p:sp>
        <p:sp>
          <p:nvSpPr>
            <p:cNvPr name="TextBox 34" id="34"/>
            <p:cNvSpPr txBox="true"/>
            <p:nvPr/>
          </p:nvSpPr>
          <p:spPr>
            <a:xfrm rot="0">
              <a:off x="375459" y="2879985"/>
              <a:ext cx="271141" cy="340155"/>
            </a:xfrm>
            <a:prstGeom prst="rect">
              <a:avLst/>
            </a:prstGeom>
          </p:spPr>
          <p:txBody>
            <a:bodyPr anchor="t" rtlCol="false" tIns="0" lIns="0" bIns="0" rIns="0">
              <a:spAutoFit/>
            </a:bodyPr>
            <a:lstStyle/>
            <a:p>
              <a:pPr algn="ctr">
                <a:lnSpc>
                  <a:spcPts val="2054"/>
                </a:lnSpc>
                <a:spcBef>
                  <a:spcPct val="0"/>
                </a:spcBef>
              </a:pPr>
              <a:r>
                <a:rPr lang="en-US" sz="1580">
                  <a:solidFill>
                    <a:srgbClr val="DE556D"/>
                  </a:solidFill>
                  <a:latin typeface="Oswald"/>
                </a:rPr>
                <a:t>G2</a:t>
              </a:r>
            </a:p>
          </p:txBody>
        </p:sp>
        <p:sp>
          <p:nvSpPr>
            <p:cNvPr name="TextBox 35" id="35"/>
            <p:cNvSpPr txBox="true"/>
            <p:nvPr/>
          </p:nvSpPr>
          <p:spPr>
            <a:xfrm rot="0">
              <a:off x="375563" y="4129668"/>
              <a:ext cx="270932" cy="340155"/>
            </a:xfrm>
            <a:prstGeom prst="rect">
              <a:avLst/>
            </a:prstGeom>
          </p:spPr>
          <p:txBody>
            <a:bodyPr anchor="t" rtlCol="false" tIns="0" lIns="0" bIns="0" rIns="0">
              <a:spAutoFit/>
            </a:bodyPr>
            <a:lstStyle/>
            <a:p>
              <a:pPr algn="ctr">
                <a:lnSpc>
                  <a:spcPts val="2054"/>
                </a:lnSpc>
                <a:spcBef>
                  <a:spcPct val="0"/>
                </a:spcBef>
              </a:pPr>
              <a:r>
                <a:rPr lang="en-US" sz="1580">
                  <a:solidFill>
                    <a:srgbClr val="DE556D"/>
                  </a:solidFill>
                  <a:latin typeface="Oswald"/>
                </a:rPr>
                <a:t>G3</a:t>
              </a:r>
            </a:p>
          </p:txBody>
        </p:sp>
        <p:sp>
          <p:nvSpPr>
            <p:cNvPr name="TextBox 36" id="36"/>
            <p:cNvSpPr txBox="true"/>
            <p:nvPr/>
          </p:nvSpPr>
          <p:spPr>
            <a:xfrm rot="0">
              <a:off x="109962" y="5373949"/>
              <a:ext cx="802135" cy="340155"/>
            </a:xfrm>
            <a:prstGeom prst="rect">
              <a:avLst/>
            </a:prstGeom>
          </p:spPr>
          <p:txBody>
            <a:bodyPr anchor="t" rtlCol="false" tIns="0" lIns="0" bIns="0" rIns="0">
              <a:spAutoFit/>
            </a:bodyPr>
            <a:lstStyle/>
            <a:p>
              <a:pPr algn="ctr">
                <a:lnSpc>
                  <a:spcPts val="2054"/>
                </a:lnSpc>
                <a:spcBef>
                  <a:spcPct val="0"/>
                </a:spcBef>
              </a:pPr>
              <a:r>
                <a:rPr lang="en-US" sz="1580">
                  <a:solidFill>
                    <a:srgbClr val="DE556D"/>
                  </a:solidFill>
                  <a:latin typeface="Oswald"/>
                </a:rPr>
                <a:t>FAILURE</a:t>
              </a:r>
            </a:p>
          </p:txBody>
        </p:sp>
        <p:sp>
          <p:nvSpPr>
            <p:cNvPr name="TextBox 37" id="37"/>
            <p:cNvSpPr txBox="true"/>
            <p:nvPr/>
          </p:nvSpPr>
          <p:spPr>
            <a:xfrm rot="0">
              <a:off x="0" y="6629035"/>
              <a:ext cx="1022058" cy="340155"/>
            </a:xfrm>
            <a:prstGeom prst="rect">
              <a:avLst/>
            </a:prstGeom>
          </p:spPr>
          <p:txBody>
            <a:bodyPr anchor="t" rtlCol="false" tIns="0" lIns="0" bIns="0" rIns="0">
              <a:spAutoFit/>
            </a:bodyPr>
            <a:lstStyle/>
            <a:p>
              <a:pPr algn="ctr">
                <a:lnSpc>
                  <a:spcPts val="2054"/>
                </a:lnSpc>
                <a:spcBef>
                  <a:spcPct val="0"/>
                </a:spcBef>
              </a:pPr>
              <a:r>
                <a:rPr lang="en-US" sz="1580">
                  <a:solidFill>
                    <a:srgbClr val="DE556D"/>
                  </a:solidFill>
                  <a:latin typeface="Oswald"/>
                </a:rPr>
                <a:t>ABSENCES</a:t>
              </a:r>
            </a:p>
          </p:txBody>
        </p:sp>
        <p:grpSp>
          <p:nvGrpSpPr>
            <p:cNvPr name="Group 38" id="38"/>
            <p:cNvGrpSpPr/>
            <p:nvPr/>
          </p:nvGrpSpPr>
          <p:grpSpPr>
            <a:xfrm rot="-5400000">
              <a:off x="3645359" y="-2577368"/>
              <a:ext cx="959785" cy="6426309"/>
              <a:chOff x="0" y="0"/>
              <a:chExt cx="179960" cy="1204938"/>
            </a:xfrm>
          </p:grpSpPr>
          <p:sp>
            <p:nvSpPr>
              <p:cNvPr name="Freeform 39" id="39"/>
              <p:cNvSpPr/>
              <p:nvPr/>
            </p:nvSpPr>
            <p:spPr>
              <a:xfrm flipH="false" flipV="false" rot="0">
                <a:off x="0" y="0"/>
                <a:ext cx="179960" cy="1204938"/>
              </a:xfrm>
              <a:custGeom>
                <a:avLst/>
                <a:gdLst/>
                <a:ahLst/>
                <a:cxnLst/>
                <a:rect r="r" b="b" t="t" l="l"/>
                <a:pathLst>
                  <a:path h="1204938" w="179960">
                    <a:moveTo>
                      <a:pt x="0" y="0"/>
                    </a:moveTo>
                    <a:lnTo>
                      <a:pt x="179960" y="0"/>
                    </a:lnTo>
                    <a:lnTo>
                      <a:pt x="179960" y="1204938"/>
                    </a:lnTo>
                    <a:lnTo>
                      <a:pt x="0" y="1204938"/>
                    </a:lnTo>
                    <a:close/>
                  </a:path>
                </a:pathLst>
              </a:custGeom>
              <a:solidFill>
                <a:srgbClr val="FFFFFF"/>
              </a:solidFill>
            </p:spPr>
          </p:sp>
          <p:sp>
            <p:nvSpPr>
              <p:cNvPr name="TextBox 40" id="40"/>
              <p:cNvSpPr txBox="true"/>
              <p:nvPr/>
            </p:nvSpPr>
            <p:spPr>
              <a:xfrm>
                <a:off x="0" y="-19050"/>
                <a:ext cx="179960" cy="1223988"/>
              </a:xfrm>
              <a:prstGeom prst="rect">
                <a:avLst/>
              </a:prstGeom>
            </p:spPr>
            <p:txBody>
              <a:bodyPr anchor="ctr" rtlCol="false" tIns="50800" lIns="50800" bIns="50800" rIns="50800"/>
              <a:lstStyle/>
              <a:p>
                <a:pPr algn="ctr">
                  <a:lnSpc>
                    <a:spcPts val="1950"/>
                  </a:lnSpc>
                </a:pPr>
              </a:p>
            </p:txBody>
          </p:sp>
        </p:grpSp>
        <p:sp>
          <p:nvSpPr>
            <p:cNvPr name="TextBox 41" id="41"/>
            <p:cNvSpPr txBox="true"/>
            <p:nvPr/>
          </p:nvSpPr>
          <p:spPr>
            <a:xfrm rot="-5400000">
              <a:off x="1547533" y="626262"/>
              <a:ext cx="249191" cy="340155"/>
            </a:xfrm>
            <a:prstGeom prst="rect">
              <a:avLst/>
            </a:prstGeom>
          </p:spPr>
          <p:txBody>
            <a:bodyPr anchor="t" rtlCol="false" tIns="0" lIns="0" bIns="0" rIns="0">
              <a:spAutoFit/>
            </a:bodyPr>
            <a:lstStyle/>
            <a:p>
              <a:pPr algn="ctr">
                <a:lnSpc>
                  <a:spcPts val="2054"/>
                </a:lnSpc>
                <a:spcBef>
                  <a:spcPct val="0"/>
                </a:spcBef>
              </a:pPr>
              <a:r>
                <a:rPr lang="en-US" sz="1580">
                  <a:solidFill>
                    <a:srgbClr val="DE556D"/>
                  </a:solidFill>
                  <a:latin typeface="Oswald"/>
                </a:rPr>
                <a:t>G1</a:t>
              </a:r>
            </a:p>
          </p:txBody>
        </p:sp>
        <p:sp>
          <p:nvSpPr>
            <p:cNvPr name="TextBox 42" id="42"/>
            <p:cNvSpPr txBox="true"/>
            <p:nvPr/>
          </p:nvSpPr>
          <p:spPr>
            <a:xfrm rot="-5400000">
              <a:off x="2761231" y="615598"/>
              <a:ext cx="299777" cy="340155"/>
            </a:xfrm>
            <a:prstGeom prst="rect">
              <a:avLst/>
            </a:prstGeom>
          </p:spPr>
          <p:txBody>
            <a:bodyPr anchor="t" rtlCol="false" tIns="0" lIns="0" bIns="0" rIns="0">
              <a:spAutoFit/>
            </a:bodyPr>
            <a:lstStyle/>
            <a:p>
              <a:pPr algn="ctr">
                <a:lnSpc>
                  <a:spcPts val="2054"/>
                </a:lnSpc>
                <a:spcBef>
                  <a:spcPct val="0"/>
                </a:spcBef>
              </a:pPr>
              <a:r>
                <a:rPr lang="en-US" sz="1580">
                  <a:solidFill>
                    <a:srgbClr val="DE556D"/>
                  </a:solidFill>
                  <a:latin typeface="Oswald"/>
                </a:rPr>
                <a:t>G2</a:t>
              </a:r>
            </a:p>
          </p:txBody>
        </p:sp>
        <p:sp>
          <p:nvSpPr>
            <p:cNvPr name="TextBox 43" id="43"/>
            <p:cNvSpPr txBox="true"/>
            <p:nvPr/>
          </p:nvSpPr>
          <p:spPr>
            <a:xfrm rot="-5400000">
              <a:off x="3992908" y="622913"/>
              <a:ext cx="314406" cy="340155"/>
            </a:xfrm>
            <a:prstGeom prst="rect">
              <a:avLst/>
            </a:prstGeom>
          </p:spPr>
          <p:txBody>
            <a:bodyPr anchor="t" rtlCol="false" tIns="0" lIns="0" bIns="0" rIns="0">
              <a:spAutoFit/>
            </a:bodyPr>
            <a:lstStyle/>
            <a:p>
              <a:pPr algn="ctr">
                <a:lnSpc>
                  <a:spcPts val="2054"/>
                </a:lnSpc>
                <a:spcBef>
                  <a:spcPct val="0"/>
                </a:spcBef>
              </a:pPr>
              <a:r>
                <a:rPr lang="en-US" sz="1580">
                  <a:solidFill>
                    <a:srgbClr val="DE556D"/>
                  </a:solidFill>
                  <a:latin typeface="Oswald"/>
                </a:rPr>
                <a:t>G3</a:t>
              </a:r>
            </a:p>
          </p:txBody>
        </p:sp>
        <p:sp>
          <p:nvSpPr>
            <p:cNvPr name="TextBox 44" id="44"/>
            <p:cNvSpPr txBox="true"/>
            <p:nvPr/>
          </p:nvSpPr>
          <p:spPr>
            <a:xfrm rot="-5400000">
              <a:off x="4989928" y="465709"/>
              <a:ext cx="808928" cy="340155"/>
            </a:xfrm>
            <a:prstGeom prst="rect">
              <a:avLst/>
            </a:prstGeom>
          </p:spPr>
          <p:txBody>
            <a:bodyPr anchor="t" rtlCol="false" tIns="0" lIns="0" bIns="0" rIns="0">
              <a:spAutoFit/>
            </a:bodyPr>
            <a:lstStyle/>
            <a:p>
              <a:pPr algn="ctr">
                <a:lnSpc>
                  <a:spcPts val="2054"/>
                </a:lnSpc>
                <a:spcBef>
                  <a:spcPct val="0"/>
                </a:spcBef>
              </a:pPr>
              <a:r>
                <a:rPr lang="en-US" sz="1580">
                  <a:solidFill>
                    <a:srgbClr val="DE556D"/>
                  </a:solidFill>
                  <a:latin typeface="Oswald"/>
                </a:rPr>
                <a:t>FAIURE</a:t>
              </a:r>
            </a:p>
          </p:txBody>
        </p:sp>
        <p:sp>
          <p:nvSpPr>
            <p:cNvPr name="TextBox 45" id="45"/>
            <p:cNvSpPr txBox="true"/>
            <p:nvPr/>
          </p:nvSpPr>
          <p:spPr>
            <a:xfrm rot="-5400000">
              <a:off x="6100204" y="363102"/>
              <a:ext cx="1066358" cy="340155"/>
            </a:xfrm>
            <a:prstGeom prst="rect">
              <a:avLst/>
            </a:prstGeom>
          </p:spPr>
          <p:txBody>
            <a:bodyPr anchor="t" rtlCol="false" tIns="0" lIns="0" bIns="0" rIns="0">
              <a:spAutoFit/>
            </a:bodyPr>
            <a:lstStyle/>
            <a:p>
              <a:pPr algn="ctr">
                <a:lnSpc>
                  <a:spcPts val="2054"/>
                </a:lnSpc>
                <a:spcBef>
                  <a:spcPct val="0"/>
                </a:spcBef>
              </a:pPr>
              <a:r>
                <a:rPr lang="en-US" sz="1580">
                  <a:solidFill>
                    <a:srgbClr val="DE556D"/>
                  </a:solidFill>
                  <a:latin typeface="Oswald"/>
                </a:rPr>
                <a:t>ABSENCES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4480"/>
            <a:ext cx="18288000" cy="2088875"/>
            <a:chOff x="0" y="0"/>
            <a:chExt cx="4816593" cy="550156"/>
          </a:xfrm>
        </p:grpSpPr>
        <p:sp>
          <p:nvSpPr>
            <p:cNvPr name="Freeform 3" id="3"/>
            <p:cNvSpPr/>
            <p:nvPr/>
          </p:nvSpPr>
          <p:spPr>
            <a:xfrm flipH="false" flipV="false" rot="0">
              <a:off x="0" y="0"/>
              <a:ext cx="4816592" cy="550156"/>
            </a:xfrm>
            <a:custGeom>
              <a:avLst/>
              <a:gdLst/>
              <a:ahLst/>
              <a:cxnLst/>
              <a:rect r="r" b="b" t="t" l="l"/>
              <a:pathLst>
                <a:path h="550156" w="4816592">
                  <a:moveTo>
                    <a:pt x="0" y="0"/>
                  </a:moveTo>
                  <a:lnTo>
                    <a:pt x="4816592" y="0"/>
                  </a:lnTo>
                  <a:lnTo>
                    <a:pt x="4816592" y="550156"/>
                  </a:lnTo>
                  <a:lnTo>
                    <a:pt x="0" y="550156"/>
                  </a:lnTo>
                  <a:close/>
                </a:path>
              </a:pathLst>
            </a:custGeom>
            <a:solidFill>
              <a:srgbClr val="1A1A1A"/>
            </a:solidFill>
          </p:spPr>
        </p:sp>
        <p:sp>
          <p:nvSpPr>
            <p:cNvPr name="TextBox 4" id="4"/>
            <p:cNvSpPr txBox="true"/>
            <p:nvPr/>
          </p:nvSpPr>
          <p:spPr>
            <a:xfrm>
              <a:off x="0" y="-19050"/>
              <a:ext cx="4816593" cy="569206"/>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3193650" y="-5275977"/>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37409" y="-4991348"/>
            <a:ext cx="9444873" cy="9345450"/>
            <a:chOff x="0" y="0"/>
            <a:chExt cx="12593164" cy="12460600"/>
          </a:xfrm>
        </p:grpSpPr>
        <p:sp>
          <p:nvSpPr>
            <p:cNvPr name="Freeform 7" id="7"/>
            <p:cNvSpPr/>
            <p:nvPr/>
          </p:nvSpPr>
          <p:spPr>
            <a:xfrm flipH="false" flipV="false" rot="1340616">
              <a:off x="1476491" y="1420758"/>
              <a:ext cx="9374234" cy="9619084"/>
            </a:xfrm>
            <a:custGeom>
              <a:avLst/>
              <a:gdLst/>
              <a:ahLst/>
              <a:cxnLst/>
              <a:rect r="r" b="b" t="t" l="l"/>
              <a:pathLst>
                <a:path h="9619084" w="9374234">
                  <a:moveTo>
                    <a:pt x="0" y="0"/>
                  </a:moveTo>
                  <a:lnTo>
                    <a:pt x="9374234" y="0"/>
                  </a:lnTo>
                  <a:lnTo>
                    <a:pt x="9374234" y="9619084"/>
                  </a:lnTo>
                  <a:lnTo>
                    <a:pt x="0" y="9619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4552946" y="9618826"/>
              <a:ext cx="8040218" cy="1352774"/>
              <a:chOff x="0" y="0"/>
              <a:chExt cx="1329948" cy="223765"/>
            </a:xfrm>
          </p:grpSpPr>
          <p:sp>
            <p:nvSpPr>
              <p:cNvPr name="Freeform 9" id="9"/>
              <p:cNvSpPr/>
              <p:nvPr/>
            </p:nvSpPr>
            <p:spPr>
              <a:xfrm flipH="false" flipV="false" rot="0">
                <a:off x="0" y="0"/>
                <a:ext cx="1329948" cy="223765"/>
              </a:xfrm>
              <a:custGeom>
                <a:avLst/>
                <a:gdLst/>
                <a:ahLst/>
                <a:cxnLst/>
                <a:rect r="r" b="b" t="t" l="l"/>
                <a:pathLst>
                  <a:path h="223765" w="1329948">
                    <a:moveTo>
                      <a:pt x="0" y="0"/>
                    </a:moveTo>
                    <a:lnTo>
                      <a:pt x="1329948" y="0"/>
                    </a:lnTo>
                    <a:lnTo>
                      <a:pt x="1329948" y="223765"/>
                    </a:lnTo>
                    <a:lnTo>
                      <a:pt x="0" y="223765"/>
                    </a:lnTo>
                    <a:close/>
                  </a:path>
                </a:pathLst>
              </a:custGeom>
              <a:solidFill>
                <a:srgbClr val="363636"/>
              </a:solidFill>
            </p:spPr>
          </p:sp>
          <p:sp>
            <p:nvSpPr>
              <p:cNvPr name="TextBox 10" id="10"/>
              <p:cNvSpPr txBox="true"/>
              <p:nvPr/>
            </p:nvSpPr>
            <p:spPr>
              <a:xfrm>
                <a:off x="0" y="-57150"/>
                <a:ext cx="1329948" cy="280915"/>
              </a:xfrm>
              <a:prstGeom prst="rect">
                <a:avLst/>
              </a:prstGeom>
            </p:spPr>
            <p:txBody>
              <a:bodyPr anchor="ctr" rtlCol="false" tIns="60664" lIns="60664" bIns="60664" rIns="60664"/>
              <a:lstStyle/>
              <a:p>
                <a:pPr algn="ctr" marL="0" indent="0" lvl="0">
                  <a:lnSpc>
                    <a:spcPts val="4114"/>
                  </a:lnSpc>
                  <a:spcBef>
                    <a:spcPct val="0"/>
                  </a:spcBef>
                </a:pPr>
                <a:r>
                  <a:rPr lang="en-US" sz="2981" spc="29">
                    <a:solidFill>
                      <a:srgbClr val="FFFFFF"/>
                    </a:solidFill>
                    <a:latin typeface="Oswald"/>
                  </a:rPr>
                  <a:t>GOING OUT WITH FRIENDS</a:t>
                </a:r>
              </a:p>
            </p:txBody>
          </p:sp>
        </p:grpSp>
      </p:grpSp>
      <p:sp>
        <p:nvSpPr>
          <p:cNvPr name="Freeform 11" id="11"/>
          <p:cNvSpPr/>
          <p:nvPr/>
        </p:nvSpPr>
        <p:spPr>
          <a:xfrm flipH="false" flipV="false" rot="0">
            <a:off x="1877301" y="3237352"/>
            <a:ext cx="6030163" cy="6833036"/>
          </a:xfrm>
          <a:custGeom>
            <a:avLst/>
            <a:gdLst/>
            <a:ahLst/>
            <a:cxnLst/>
            <a:rect r="r" b="b" t="t" l="l"/>
            <a:pathLst>
              <a:path h="6833036" w="6030163">
                <a:moveTo>
                  <a:pt x="0" y="0"/>
                </a:moveTo>
                <a:lnTo>
                  <a:pt x="6030163" y="0"/>
                </a:lnTo>
                <a:lnTo>
                  <a:pt x="6030163" y="6833036"/>
                </a:lnTo>
                <a:lnTo>
                  <a:pt x="0" y="6833036"/>
                </a:lnTo>
                <a:lnTo>
                  <a:pt x="0" y="0"/>
                </a:lnTo>
                <a:close/>
              </a:path>
            </a:pathLst>
          </a:custGeom>
          <a:blipFill>
            <a:blip r:embed="rId4"/>
            <a:stretch>
              <a:fillRect l="0" t="-8989" r="0" b="0"/>
            </a:stretch>
          </a:blipFill>
        </p:spPr>
      </p:sp>
      <p:grpSp>
        <p:nvGrpSpPr>
          <p:cNvPr name="Group 12" id="12"/>
          <p:cNvGrpSpPr/>
          <p:nvPr/>
        </p:nvGrpSpPr>
        <p:grpSpPr>
          <a:xfrm rot="0">
            <a:off x="1877301" y="5243273"/>
            <a:ext cx="456119" cy="1806613"/>
            <a:chOff x="0" y="0"/>
            <a:chExt cx="110246" cy="436669"/>
          </a:xfrm>
        </p:grpSpPr>
        <p:sp>
          <p:nvSpPr>
            <p:cNvPr name="Freeform 13" id="13"/>
            <p:cNvSpPr/>
            <p:nvPr/>
          </p:nvSpPr>
          <p:spPr>
            <a:xfrm flipH="false" flipV="false" rot="0">
              <a:off x="0" y="0"/>
              <a:ext cx="110246" cy="436669"/>
            </a:xfrm>
            <a:custGeom>
              <a:avLst/>
              <a:gdLst/>
              <a:ahLst/>
              <a:cxnLst/>
              <a:rect r="r" b="b" t="t" l="l"/>
              <a:pathLst>
                <a:path h="436669" w="110246">
                  <a:moveTo>
                    <a:pt x="0" y="0"/>
                  </a:moveTo>
                  <a:lnTo>
                    <a:pt x="110246" y="0"/>
                  </a:lnTo>
                  <a:lnTo>
                    <a:pt x="110246" y="436669"/>
                  </a:lnTo>
                  <a:lnTo>
                    <a:pt x="0" y="436669"/>
                  </a:lnTo>
                  <a:close/>
                </a:path>
              </a:pathLst>
            </a:custGeom>
            <a:solidFill>
              <a:srgbClr val="FFFFFF"/>
            </a:solidFill>
          </p:spPr>
        </p:sp>
        <p:sp>
          <p:nvSpPr>
            <p:cNvPr name="TextBox 14" id="14"/>
            <p:cNvSpPr txBox="true"/>
            <p:nvPr/>
          </p:nvSpPr>
          <p:spPr>
            <a:xfrm>
              <a:off x="0" y="-9525"/>
              <a:ext cx="110246" cy="446194"/>
            </a:xfrm>
            <a:prstGeom prst="rect">
              <a:avLst/>
            </a:prstGeom>
          </p:spPr>
          <p:txBody>
            <a:bodyPr anchor="ctr" rtlCol="false" tIns="55354" lIns="55354" bIns="55354" rIns="55354"/>
            <a:lstStyle/>
            <a:p>
              <a:pPr algn="ctr">
                <a:lnSpc>
                  <a:spcPts val="2860"/>
                </a:lnSpc>
              </a:pPr>
            </a:p>
          </p:txBody>
        </p:sp>
      </p:grpSp>
      <p:grpSp>
        <p:nvGrpSpPr>
          <p:cNvPr name="Group 15" id="15"/>
          <p:cNvGrpSpPr/>
          <p:nvPr/>
        </p:nvGrpSpPr>
        <p:grpSpPr>
          <a:xfrm rot="5400000">
            <a:off x="4908881" y="8843842"/>
            <a:ext cx="456119" cy="1806613"/>
            <a:chOff x="0" y="0"/>
            <a:chExt cx="110246" cy="436669"/>
          </a:xfrm>
        </p:grpSpPr>
        <p:sp>
          <p:nvSpPr>
            <p:cNvPr name="Freeform 16" id="16"/>
            <p:cNvSpPr/>
            <p:nvPr/>
          </p:nvSpPr>
          <p:spPr>
            <a:xfrm flipH="false" flipV="false" rot="0">
              <a:off x="0" y="0"/>
              <a:ext cx="110246" cy="436669"/>
            </a:xfrm>
            <a:custGeom>
              <a:avLst/>
              <a:gdLst/>
              <a:ahLst/>
              <a:cxnLst/>
              <a:rect r="r" b="b" t="t" l="l"/>
              <a:pathLst>
                <a:path h="436669" w="110246">
                  <a:moveTo>
                    <a:pt x="0" y="0"/>
                  </a:moveTo>
                  <a:lnTo>
                    <a:pt x="110246" y="0"/>
                  </a:lnTo>
                  <a:lnTo>
                    <a:pt x="110246" y="436669"/>
                  </a:lnTo>
                  <a:lnTo>
                    <a:pt x="0" y="436669"/>
                  </a:lnTo>
                  <a:close/>
                </a:path>
              </a:pathLst>
            </a:custGeom>
            <a:solidFill>
              <a:srgbClr val="FFFFFF"/>
            </a:solidFill>
          </p:spPr>
        </p:sp>
        <p:sp>
          <p:nvSpPr>
            <p:cNvPr name="TextBox 17" id="17"/>
            <p:cNvSpPr txBox="true"/>
            <p:nvPr/>
          </p:nvSpPr>
          <p:spPr>
            <a:xfrm>
              <a:off x="0" y="-9525"/>
              <a:ext cx="110246" cy="446194"/>
            </a:xfrm>
            <a:prstGeom prst="rect">
              <a:avLst/>
            </a:prstGeom>
          </p:spPr>
          <p:txBody>
            <a:bodyPr anchor="ctr" rtlCol="false" tIns="55354" lIns="55354" bIns="55354" rIns="55354"/>
            <a:lstStyle/>
            <a:p>
              <a:pPr algn="ctr">
                <a:lnSpc>
                  <a:spcPts val="2860"/>
                </a:lnSpc>
              </a:pPr>
            </a:p>
          </p:txBody>
        </p:sp>
      </p:grpSp>
      <p:grpSp>
        <p:nvGrpSpPr>
          <p:cNvPr name="Group 18" id="18"/>
          <p:cNvGrpSpPr/>
          <p:nvPr/>
        </p:nvGrpSpPr>
        <p:grpSpPr>
          <a:xfrm rot="0">
            <a:off x="2333420" y="3500192"/>
            <a:ext cx="371288" cy="5487780"/>
            <a:chOff x="0" y="0"/>
            <a:chExt cx="89742" cy="1326428"/>
          </a:xfrm>
        </p:grpSpPr>
        <p:sp>
          <p:nvSpPr>
            <p:cNvPr name="Freeform 19" id="19"/>
            <p:cNvSpPr/>
            <p:nvPr/>
          </p:nvSpPr>
          <p:spPr>
            <a:xfrm flipH="false" flipV="false" rot="0">
              <a:off x="0" y="0"/>
              <a:ext cx="89742" cy="1326428"/>
            </a:xfrm>
            <a:custGeom>
              <a:avLst/>
              <a:gdLst/>
              <a:ahLst/>
              <a:cxnLst/>
              <a:rect r="r" b="b" t="t" l="l"/>
              <a:pathLst>
                <a:path h="1326428" w="89742">
                  <a:moveTo>
                    <a:pt x="0" y="0"/>
                  </a:moveTo>
                  <a:lnTo>
                    <a:pt x="89742" y="0"/>
                  </a:lnTo>
                  <a:lnTo>
                    <a:pt x="89742" y="1326428"/>
                  </a:lnTo>
                  <a:lnTo>
                    <a:pt x="0" y="1326428"/>
                  </a:lnTo>
                  <a:close/>
                </a:path>
              </a:pathLst>
            </a:custGeom>
            <a:solidFill>
              <a:srgbClr val="FFFFFF"/>
            </a:solidFill>
          </p:spPr>
        </p:sp>
        <p:sp>
          <p:nvSpPr>
            <p:cNvPr name="TextBox 20" id="20"/>
            <p:cNvSpPr txBox="true"/>
            <p:nvPr/>
          </p:nvSpPr>
          <p:spPr>
            <a:xfrm>
              <a:off x="0" y="-9525"/>
              <a:ext cx="89742" cy="1335953"/>
            </a:xfrm>
            <a:prstGeom prst="rect">
              <a:avLst/>
            </a:prstGeom>
          </p:spPr>
          <p:txBody>
            <a:bodyPr anchor="ctr" rtlCol="false" tIns="55354" lIns="55354" bIns="55354" rIns="55354"/>
            <a:lstStyle/>
            <a:p>
              <a:pPr algn="ctr">
                <a:lnSpc>
                  <a:spcPts val="2860"/>
                </a:lnSpc>
              </a:pPr>
            </a:p>
          </p:txBody>
        </p:sp>
      </p:grpSp>
      <p:grpSp>
        <p:nvGrpSpPr>
          <p:cNvPr name="Group 21" id="21"/>
          <p:cNvGrpSpPr/>
          <p:nvPr/>
        </p:nvGrpSpPr>
        <p:grpSpPr>
          <a:xfrm rot="0">
            <a:off x="2826461" y="8987972"/>
            <a:ext cx="4926873" cy="402139"/>
            <a:chOff x="0" y="0"/>
            <a:chExt cx="1190853" cy="97199"/>
          </a:xfrm>
        </p:grpSpPr>
        <p:sp>
          <p:nvSpPr>
            <p:cNvPr name="Freeform 22" id="22"/>
            <p:cNvSpPr/>
            <p:nvPr/>
          </p:nvSpPr>
          <p:spPr>
            <a:xfrm flipH="false" flipV="false" rot="0">
              <a:off x="0" y="0"/>
              <a:ext cx="1190853" cy="97199"/>
            </a:xfrm>
            <a:custGeom>
              <a:avLst/>
              <a:gdLst/>
              <a:ahLst/>
              <a:cxnLst/>
              <a:rect r="r" b="b" t="t" l="l"/>
              <a:pathLst>
                <a:path h="97199" w="1190853">
                  <a:moveTo>
                    <a:pt x="0" y="0"/>
                  </a:moveTo>
                  <a:lnTo>
                    <a:pt x="1190853" y="0"/>
                  </a:lnTo>
                  <a:lnTo>
                    <a:pt x="1190853" y="97199"/>
                  </a:lnTo>
                  <a:lnTo>
                    <a:pt x="0" y="97199"/>
                  </a:lnTo>
                  <a:close/>
                </a:path>
              </a:pathLst>
            </a:custGeom>
            <a:solidFill>
              <a:srgbClr val="FFFFFF"/>
            </a:solidFill>
          </p:spPr>
        </p:sp>
        <p:sp>
          <p:nvSpPr>
            <p:cNvPr name="TextBox 23" id="23"/>
            <p:cNvSpPr txBox="true"/>
            <p:nvPr/>
          </p:nvSpPr>
          <p:spPr>
            <a:xfrm>
              <a:off x="0" y="-9525"/>
              <a:ext cx="1190853" cy="106724"/>
            </a:xfrm>
            <a:prstGeom prst="rect">
              <a:avLst/>
            </a:prstGeom>
          </p:spPr>
          <p:txBody>
            <a:bodyPr anchor="ctr" rtlCol="false" tIns="55354" lIns="55354" bIns="55354" rIns="55354"/>
            <a:lstStyle/>
            <a:p>
              <a:pPr algn="ctr">
                <a:lnSpc>
                  <a:spcPts val="2860"/>
                </a:lnSpc>
              </a:pPr>
            </a:p>
          </p:txBody>
        </p:sp>
      </p:grpSp>
      <p:sp>
        <p:nvSpPr>
          <p:cNvPr name="TextBox 24" id="24"/>
          <p:cNvSpPr txBox="true"/>
          <p:nvPr/>
        </p:nvSpPr>
        <p:spPr>
          <a:xfrm rot="-5400000">
            <a:off x="1412314" y="6069192"/>
            <a:ext cx="1318770" cy="353781"/>
          </a:xfrm>
          <a:prstGeom prst="rect">
            <a:avLst/>
          </a:prstGeom>
        </p:spPr>
        <p:txBody>
          <a:bodyPr anchor="t" rtlCol="false" tIns="0" lIns="0" bIns="0" rIns="0">
            <a:spAutoFit/>
          </a:bodyPr>
          <a:lstStyle/>
          <a:p>
            <a:pPr algn="ctr">
              <a:lnSpc>
                <a:spcPts val="2833"/>
              </a:lnSpc>
              <a:spcBef>
                <a:spcPct val="0"/>
              </a:spcBef>
            </a:pPr>
            <a:r>
              <a:rPr lang="en-US" sz="2179">
                <a:solidFill>
                  <a:srgbClr val="000000"/>
                </a:solidFill>
                <a:latin typeface="Oswald"/>
              </a:rPr>
              <a:t>FREQUENCY</a:t>
            </a:r>
          </a:p>
        </p:txBody>
      </p:sp>
      <p:sp>
        <p:nvSpPr>
          <p:cNvPr name="TextBox 25" id="25"/>
          <p:cNvSpPr txBox="true"/>
          <p:nvPr/>
        </p:nvSpPr>
        <p:spPr>
          <a:xfrm rot="0">
            <a:off x="1543083" y="9517554"/>
            <a:ext cx="6030163" cy="353781"/>
          </a:xfrm>
          <a:prstGeom prst="rect">
            <a:avLst/>
          </a:prstGeom>
        </p:spPr>
        <p:txBody>
          <a:bodyPr anchor="t" rtlCol="false" tIns="0" lIns="0" bIns="0" rIns="0">
            <a:spAutoFit/>
          </a:bodyPr>
          <a:lstStyle/>
          <a:p>
            <a:pPr algn="ctr">
              <a:lnSpc>
                <a:spcPts val="2833"/>
              </a:lnSpc>
              <a:spcBef>
                <a:spcPct val="0"/>
              </a:spcBef>
            </a:pPr>
            <a:r>
              <a:rPr lang="en-US" sz="2179">
                <a:solidFill>
                  <a:srgbClr val="000000"/>
                </a:solidFill>
                <a:latin typeface="Oswald"/>
              </a:rPr>
              <a:t>RANKING</a:t>
            </a:r>
          </a:p>
        </p:txBody>
      </p:sp>
      <p:sp>
        <p:nvSpPr>
          <p:cNvPr name="TextBox 26" id="26"/>
          <p:cNvSpPr txBox="true"/>
          <p:nvPr/>
        </p:nvSpPr>
        <p:spPr>
          <a:xfrm rot="-5400000">
            <a:off x="2376338" y="8710649"/>
            <a:ext cx="157468" cy="268144"/>
          </a:xfrm>
          <a:prstGeom prst="rect">
            <a:avLst/>
          </a:prstGeom>
        </p:spPr>
        <p:txBody>
          <a:bodyPr anchor="t" rtlCol="false" tIns="0" lIns="0" bIns="0" rIns="0">
            <a:spAutoFit/>
          </a:bodyPr>
          <a:lstStyle/>
          <a:p>
            <a:pPr algn="ctr">
              <a:lnSpc>
                <a:spcPts val="2124"/>
              </a:lnSpc>
              <a:spcBef>
                <a:spcPct val="0"/>
              </a:spcBef>
            </a:pPr>
            <a:r>
              <a:rPr lang="en-US" sz="1634">
                <a:solidFill>
                  <a:srgbClr val="000000"/>
                </a:solidFill>
                <a:latin typeface="Oswald"/>
              </a:rPr>
              <a:t>0</a:t>
            </a:r>
          </a:p>
        </p:txBody>
      </p:sp>
      <p:sp>
        <p:nvSpPr>
          <p:cNvPr name="TextBox 27" id="27"/>
          <p:cNvSpPr txBox="true"/>
          <p:nvPr/>
        </p:nvSpPr>
        <p:spPr>
          <a:xfrm rot="-5400000">
            <a:off x="2334147" y="7990700"/>
            <a:ext cx="241850" cy="268144"/>
          </a:xfrm>
          <a:prstGeom prst="rect">
            <a:avLst/>
          </a:prstGeom>
        </p:spPr>
        <p:txBody>
          <a:bodyPr anchor="t" rtlCol="false" tIns="0" lIns="0" bIns="0" rIns="0">
            <a:spAutoFit/>
          </a:bodyPr>
          <a:lstStyle/>
          <a:p>
            <a:pPr algn="ctr">
              <a:lnSpc>
                <a:spcPts val="2124"/>
              </a:lnSpc>
              <a:spcBef>
                <a:spcPct val="0"/>
              </a:spcBef>
            </a:pPr>
            <a:r>
              <a:rPr lang="en-US" sz="1634">
                <a:solidFill>
                  <a:srgbClr val="000000"/>
                </a:solidFill>
                <a:latin typeface="Oswald"/>
              </a:rPr>
              <a:t>20</a:t>
            </a:r>
          </a:p>
        </p:txBody>
      </p:sp>
      <p:sp>
        <p:nvSpPr>
          <p:cNvPr name="TextBox 28" id="28"/>
          <p:cNvSpPr txBox="true"/>
          <p:nvPr/>
        </p:nvSpPr>
        <p:spPr>
          <a:xfrm rot="-5400000">
            <a:off x="2327517" y="7260204"/>
            <a:ext cx="241850" cy="268144"/>
          </a:xfrm>
          <a:prstGeom prst="rect">
            <a:avLst/>
          </a:prstGeom>
        </p:spPr>
        <p:txBody>
          <a:bodyPr anchor="t" rtlCol="false" tIns="0" lIns="0" bIns="0" rIns="0">
            <a:spAutoFit/>
          </a:bodyPr>
          <a:lstStyle/>
          <a:p>
            <a:pPr algn="ctr">
              <a:lnSpc>
                <a:spcPts val="2124"/>
              </a:lnSpc>
              <a:spcBef>
                <a:spcPct val="0"/>
              </a:spcBef>
            </a:pPr>
            <a:r>
              <a:rPr lang="en-US" sz="1634">
                <a:solidFill>
                  <a:srgbClr val="000000"/>
                </a:solidFill>
                <a:latin typeface="Oswald"/>
              </a:rPr>
              <a:t>40</a:t>
            </a:r>
          </a:p>
        </p:txBody>
      </p:sp>
      <p:sp>
        <p:nvSpPr>
          <p:cNvPr name="TextBox 29" id="29"/>
          <p:cNvSpPr txBox="true"/>
          <p:nvPr/>
        </p:nvSpPr>
        <p:spPr>
          <a:xfrm rot="-5400000">
            <a:off x="2334147" y="6529707"/>
            <a:ext cx="241850" cy="268144"/>
          </a:xfrm>
          <a:prstGeom prst="rect">
            <a:avLst/>
          </a:prstGeom>
        </p:spPr>
        <p:txBody>
          <a:bodyPr anchor="t" rtlCol="false" tIns="0" lIns="0" bIns="0" rIns="0">
            <a:spAutoFit/>
          </a:bodyPr>
          <a:lstStyle/>
          <a:p>
            <a:pPr algn="ctr">
              <a:lnSpc>
                <a:spcPts val="2124"/>
              </a:lnSpc>
              <a:spcBef>
                <a:spcPct val="0"/>
              </a:spcBef>
            </a:pPr>
            <a:r>
              <a:rPr lang="en-US" sz="1634">
                <a:solidFill>
                  <a:srgbClr val="000000"/>
                </a:solidFill>
                <a:latin typeface="Oswald"/>
              </a:rPr>
              <a:t>60</a:t>
            </a:r>
          </a:p>
        </p:txBody>
      </p:sp>
      <p:sp>
        <p:nvSpPr>
          <p:cNvPr name="TextBox 30" id="30"/>
          <p:cNvSpPr txBox="true"/>
          <p:nvPr/>
        </p:nvSpPr>
        <p:spPr>
          <a:xfrm rot="-5400000">
            <a:off x="2339421" y="5805323"/>
            <a:ext cx="231302" cy="268144"/>
          </a:xfrm>
          <a:prstGeom prst="rect">
            <a:avLst/>
          </a:prstGeom>
        </p:spPr>
        <p:txBody>
          <a:bodyPr anchor="t" rtlCol="false" tIns="0" lIns="0" bIns="0" rIns="0">
            <a:spAutoFit/>
          </a:bodyPr>
          <a:lstStyle/>
          <a:p>
            <a:pPr algn="ctr">
              <a:lnSpc>
                <a:spcPts val="2124"/>
              </a:lnSpc>
              <a:spcBef>
                <a:spcPct val="0"/>
              </a:spcBef>
            </a:pPr>
            <a:r>
              <a:rPr lang="en-US" sz="1634">
                <a:solidFill>
                  <a:srgbClr val="000000"/>
                </a:solidFill>
                <a:latin typeface="Oswald"/>
              </a:rPr>
              <a:t>80</a:t>
            </a:r>
          </a:p>
        </p:txBody>
      </p:sp>
      <p:sp>
        <p:nvSpPr>
          <p:cNvPr name="TextBox 31" id="31"/>
          <p:cNvSpPr txBox="true"/>
          <p:nvPr/>
        </p:nvSpPr>
        <p:spPr>
          <a:xfrm rot="-5400000">
            <a:off x="2285326" y="5109201"/>
            <a:ext cx="326232" cy="268144"/>
          </a:xfrm>
          <a:prstGeom prst="rect">
            <a:avLst/>
          </a:prstGeom>
        </p:spPr>
        <p:txBody>
          <a:bodyPr anchor="t" rtlCol="false" tIns="0" lIns="0" bIns="0" rIns="0">
            <a:spAutoFit/>
          </a:bodyPr>
          <a:lstStyle/>
          <a:p>
            <a:pPr algn="ctr">
              <a:lnSpc>
                <a:spcPts val="2124"/>
              </a:lnSpc>
              <a:spcBef>
                <a:spcPct val="0"/>
              </a:spcBef>
            </a:pPr>
            <a:r>
              <a:rPr lang="en-US" sz="1634">
                <a:solidFill>
                  <a:srgbClr val="000000"/>
                </a:solidFill>
                <a:latin typeface="Oswald"/>
              </a:rPr>
              <a:t>100</a:t>
            </a:r>
          </a:p>
        </p:txBody>
      </p:sp>
      <p:sp>
        <p:nvSpPr>
          <p:cNvPr name="TextBox 32" id="32"/>
          <p:cNvSpPr txBox="true"/>
          <p:nvPr/>
        </p:nvSpPr>
        <p:spPr>
          <a:xfrm rot="-5400000">
            <a:off x="2307778" y="4383634"/>
            <a:ext cx="294588" cy="268144"/>
          </a:xfrm>
          <a:prstGeom prst="rect">
            <a:avLst/>
          </a:prstGeom>
        </p:spPr>
        <p:txBody>
          <a:bodyPr anchor="t" rtlCol="false" tIns="0" lIns="0" bIns="0" rIns="0">
            <a:spAutoFit/>
          </a:bodyPr>
          <a:lstStyle/>
          <a:p>
            <a:pPr algn="ctr">
              <a:lnSpc>
                <a:spcPts val="2124"/>
              </a:lnSpc>
              <a:spcBef>
                <a:spcPct val="0"/>
              </a:spcBef>
            </a:pPr>
            <a:r>
              <a:rPr lang="en-US" sz="1634">
                <a:solidFill>
                  <a:srgbClr val="000000"/>
                </a:solidFill>
                <a:latin typeface="Oswald"/>
              </a:rPr>
              <a:t>120</a:t>
            </a:r>
          </a:p>
        </p:txBody>
      </p:sp>
      <p:sp>
        <p:nvSpPr>
          <p:cNvPr name="TextBox 33" id="33"/>
          <p:cNvSpPr txBox="true"/>
          <p:nvPr/>
        </p:nvSpPr>
        <p:spPr>
          <a:xfrm rot="-5400000">
            <a:off x="2302504" y="3668616"/>
            <a:ext cx="305136" cy="268144"/>
          </a:xfrm>
          <a:prstGeom prst="rect">
            <a:avLst/>
          </a:prstGeom>
        </p:spPr>
        <p:txBody>
          <a:bodyPr anchor="t" rtlCol="false" tIns="0" lIns="0" bIns="0" rIns="0">
            <a:spAutoFit/>
          </a:bodyPr>
          <a:lstStyle/>
          <a:p>
            <a:pPr algn="ctr">
              <a:lnSpc>
                <a:spcPts val="2124"/>
              </a:lnSpc>
              <a:spcBef>
                <a:spcPct val="0"/>
              </a:spcBef>
            </a:pPr>
            <a:r>
              <a:rPr lang="en-US" sz="1634">
                <a:solidFill>
                  <a:srgbClr val="000000"/>
                </a:solidFill>
                <a:latin typeface="Oswald"/>
              </a:rPr>
              <a:t>140</a:t>
            </a:r>
          </a:p>
        </p:txBody>
      </p:sp>
      <p:sp>
        <p:nvSpPr>
          <p:cNvPr name="TextBox 34" id="34"/>
          <p:cNvSpPr txBox="true"/>
          <p:nvPr/>
        </p:nvSpPr>
        <p:spPr>
          <a:xfrm rot="0">
            <a:off x="3323419" y="8968922"/>
            <a:ext cx="82220" cy="268144"/>
          </a:xfrm>
          <a:prstGeom prst="rect">
            <a:avLst/>
          </a:prstGeom>
        </p:spPr>
        <p:txBody>
          <a:bodyPr anchor="t" rtlCol="false" tIns="0" lIns="0" bIns="0" rIns="0">
            <a:spAutoFit/>
          </a:bodyPr>
          <a:lstStyle/>
          <a:p>
            <a:pPr algn="ctr">
              <a:lnSpc>
                <a:spcPts val="2124"/>
              </a:lnSpc>
              <a:spcBef>
                <a:spcPct val="0"/>
              </a:spcBef>
            </a:pPr>
            <a:r>
              <a:rPr lang="en-US" sz="1634">
                <a:solidFill>
                  <a:srgbClr val="000000"/>
                </a:solidFill>
                <a:latin typeface="Oswald"/>
              </a:rPr>
              <a:t>1</a:t>
            </a:r>
          </a:p>
        </p:txBody>
      </p:sp>
      <p:sp>
        <p:nvSpPr>
          <p:cNvPr name="TextBox 35" id="35"/>
          <p:cNvSpPr txBox="true"/>
          <p:nvPr/>
        </p:nvSpPr>
        <p:spPr>
          <a:xfrm rot="0">
            <a:off x="4233633" y="8968922"/>
            <a:ext cx="99248" cy="268144"/>
          </a:xfrm>
          <a:prstGeom prst="rect">
            <a:avLst/>
          </a:prstGeom>
        </p:spPr>
        <p:txBody>
          <a:bodyPr anchor="t" rtlCol="false" tIns="0" lIns="0" bIns="0" rIns="0">
            <a:spAutoFit/>
          </a:bodyPr>
          <a:lstStyle/>
          <a:p>
            <a:pPr algn="ctr">
              <a:lnSpc>
                <a:spcPts val="2124"/>
              </a:lnSpc>
              <a:spcBef>
                <a:spcPct val="0"/>
              </a:spcBef>
            </a:pPr>
            <a:r>
              <a:rPr lang="en-US" sz="1634">
                <a:solidFill>
                  <a:srgbClr val="000000"/>
                </a:solidFill>
                <a:latin typeface="Oswald"/>
              </a:rPr>
              <a:t>2</a:t>
            </a:r>
          </a:p>
        </p:txBody>
      </p:sp>
      <p:sp>
        <p:nvSpPr>
          <p:cNvPr name="TextBox 36" id="36"/>
          <p:cNvSpPr txBox="true"/>
          <p:nvPr/>
        </p:nvSpPr>
        <p:spPr>
          <a:xfrm rot="0">
            <a:off x="5087397" y="8968922"/>
            <a:ext cx="99086" cy="268144"/>
          </a:xfrm>
          <a:prstGeom prst="rect">
            <a:avLst/>
          </a:prstGeom>
        </p:spPr>
        <p:txBody>
          <a:bodyPr anchor="t" rtlCol="false" tIns="0" lIns="0" bIns="0" rIns="0">
            <a:spAutoFit/>
          </a:bodyPr>
          <a:lstStyle/>
          <a:p>
            <a:pPr algn="ctr">
              <a:lnSpc>
                <a:spcPts val="2124"/>
              </a:lnSpc>
              <a:spcBef>
                <a:spcPct val="0"/>
              </a:spcBef>
            </a:pPr>
            <a:r>
              <a:rPr lang="en-US" sz="1634">
                <a:solidFill>
                  <a:srgbClr val="000000"/>
                </a:solidFill>
                <a:latin typeface="Oswald"/>
              </a:rPr>
              <a:t>3</a:t>
            </a:r>
          </a:p>
        </p:txBody>
      </p:sp>
      <p:sp>
        <p:nvSpPr>
          <p:cNvPr name="TextBox 37" id="37"/>
          <p:cNvSpPr txBox="true"/>
          <p:nvPr/>
        </p:nvSpPr>
        <p:spPr>
          <a:xfrm rot="0">
            <a:off x="5990055" y="8968922"/>
            <a:ext cx="100384" cy="268144"/>
          </a:xfrm>
          <a:prstGeom prst="rect">
            <a:avLst/>
          </a:prstGeom>
        </p:spPr>
        <p:txBody>
          <a:bodyPr anchor="t" rtlCol="false" tIns="0" lIns="0" bIns="0" rIns="0">
            <a:spAutoFit/>
          </a:bodyPr>
          <a:lstStyle/>
          <a:p>
            <a:pPr algn="ctr">
              <a:lnSpc>
                <a:spcPts val="2124"/>
              </a:lnSpc>
              <a:spcBef>
                <a:spcPct val="0"/>
              </a:spcBef>
            </a:pPr>
            <a:r>
              <a:rPr lang="en-US" sz="1634">
                <a:solidFill>
                  <a:srgbClr val="000000"/>
                </a:solidFill>
                <a:latin typeface="Oswald"/>
              </a:rPr>
              <a:t>4</a:t>
            </a:r>
          </a:p>
        </p:txBody>
      </p:sp>
      <p:sp>
        <p:nvSpPr>
          <p:cNvPr name="TextBox 38" id="38"/>
          <p:cNvSpPr txBox="true"/>
          <p:nvPr/>
        </p:nvSpPr>
        <p:spPr>
          <a:xfrm rot="0">
            <a:off x="6907372" y="8968922"/>
            <a:ext cx="98924" cy="268144"/>
          </a:xfrm>
          <a:prstGeom prst="rect">
            <a:avLst/>
          </a:prstGeom>
        </p:spPr>
        <p:txBody>
          <a:bodyPr anchor="t" rtlCol="false" tIns="0" lIns="0" bIns="0" rIns="0">
            <a:spAutoFit/>
          </a:bodyPr>
          <a:lstStyle/>
          <a:p>
            <a:pPr algn="ctr">
              <a:lnSpc>
                <a:spcPts val="2124"/>
              </a:lnSpc>
              <a:spcBef>
                <a:spcPct val="0"/>
              </a:spcBef>
            </a:pPr>
            <a:r>
              <a:rPr lang="en-US" sz="1634">
                <a:solidFill>
                  <a:srgbClr val="000000"/>
                </a:solidFill>
                <a:latin typeface="Oswald"/>
              </a:rPr>
              <a:t>5</a:t>
            </a:r>
          </a:p>
        </p:txBody>
      </p:sp>
      <p:grpSp>
        <p:nvGrpSpPr>
          <p:cNvPr name="Group 39" id="39"/>
          <p:cNvGrpSpPr/>
          <p:nvPr/>
        </p:nvGrpSpPr>
        <p:grpSpPr>
          <a:xfrm rot="0">
            <a:off x="10401844" y="2330777"/>
            <a:ext cx="5798090" cy="836116"/>
            <a:chOff x="0" y="0"/>
            <a:chExt cx="1162947" cy="167703"/>
          </a:xfrm>
        </p:grpSpPr>
        <p:sp>
          <p:nvSpPr>
            <p:cNvPr name="Freeform 40" id="40"/>
            <p:cNvSpPr/>
            <p:nvPr/>
          </p:nvSpPr>
          <p:spPr>
            <a:xfrm flipH="false" flipV="false" rot="0">
              <a:off x="0" y="0"/>
              <a:ext cx="1162947" cy="167703"/>
            </a:xfrm>
            <a:custGeom>
              <a:avLst/>
              <a:gdLst/>
              <a:ahLst/>
              <a:cxnLst/>
              <a:rect r="r" b="b" t="t" l="l"/>
              <a:pathLst>
                <a:path h="167703" w="1162947">
                  <a:moveTo>
                    <a:pt x="0" y="0"/>
                  </a:moveTo>
                  <a:lnTo>
                    <a:pt x="1162947" y="0"/>
                  </a:lnTo>
                  <a:lnTo>
                    <a:pt x="1162947" y="167703"/>
                  </a:lnTo>
                  <a:lnTo>
                    <a:pt x="0" y="167703"/>
                  </a:lnTo>
                  <a:close/>
                </a:path>
              </a:pathLst>
            </a:custGeom>
            <a:solidFill>
              <a:srgbClr val="363636"/>
            </a:solidFill>
          </p:spPr>
        </p:sp>
        <p:sp>
          <p:nvSpPr>
            <p:cNvPr name="TextBox 41" id="41"/>
            <p:cNvSpPr txBox="true"/>
            <p:nvPr/>
          </p:nvSpPr>
          <p:spPr>
            <a:xfrm>
              <a:off x="0" y="-57150"/>
              <a:ext cx="1162947" cy="224853"/>
            </a:xfrm>
            <a:prstGeom prst="rect">
              <a:avLst/>
            </a:prstGeom>
          </p:spPr>
          <p:txBody>
            <a:bodyPr anchor="ctr" rtlCol="false" tIns="65085" lIns="65085" bIns="65085" rIns="65085"/>
            <a:lstStyle/>
            <a:p>
              <a:pPr algn="ctr" marL="0" indent="0" lvl="0">
                <a:lnSpc>
                  <a:spcPts val="4114"/>
                </a:lnSpc>
                <a:spcBef>
                  <a:spcPct val="0"/>
                </a:spcBef>
              </a:pPr>
              <a:r>
                <a:rPr lang="en-US" sz="2981" spc="29">
                  <a:solidFill>
                    <a:srgbClr val="FFFFFF"/>
                  </a:solidFill>
                  <a:latin typeface="Oswald"/>
                </a:rPr>
                <a:t>G3 SCORE VS GO OUT RANKING</a:t>
              </a:r>
              <a:r>
                <a:rPr lang="en-US" sz="2981" spc="29">
                  <a:solidFill>
                    <a:srgbClr val="FFFFFF"/>
                  </a:solidFill>
                  <a:latin typeface="Oswald"/>
                </a:rPr>
                <a:t> </a:t>
              </a:r>
            </a:p>
          </p:txBody>
        </p:sp>
      </p:grpSp>
      <p:grpSp>
        <p:nvGrpSpPr>
          <p:cNvPr name="Group 42" id="42"/>
          <p:cNvGrpSpPr/>
          <p:nvPr/>
        </p:nvGrpSpPr>
        <p:grpSpPr>
          <a:xfrm rot="0">
            <a:off x="10187366" y="3166893"/>
            <a:ext cx="6012568" cy="6751923"/>
            <a:chOff x="0" y="0"/>
            <a:chExt cx="8016757" cy="9002564"/>
          </a:xfrm>
        </p:grpSpPr>
        <p:sp>
          <p:nvSpPr>
            <p:cNvPr name="Freeform 43" id="43"/>
            <p:cNvSpPr/>
            <p:nvPr/>
          </p:nvSpPr>
          <p:spPr>
            <a:xfrm flipH="false" flipV="false" rot="0">
              <a:off x="0" y="0"/>
              <a:ext cx="8016757" cy="9002564"/>
            </a:xfrm>
            <a:custGeom>
              <a:avLst/>
              <a:gdLst/>
              <a:ahLst/>
              <a:cxnLst/>
              <a:rect r="r" b="b" t="t" l="l"/>
              <a:pathLst>
                <a:path h="9002564" w="8016757">
                  <a:moveTo>
                    <a:pt x="0" y="0"/>
                  </a:moveTo>
                  <a:lnTo>
                    <a:pt x="8016757" y="0"/>
                  </a:lnTo>
                  <a:lnTo>
                    <a:pt x="8016757" y="9002564"/>
                  </a:lnTo>
                  <a:lnTo>
                    <a:pt x="0" y="9002564"/>
                  </a:lnTo>
                  <a:lnTo>
                    <a:pt x="0" y="0"/>
                  </a:lnTo>
                  <a:close/>
                </a:path>
              </a:pathLst>
            </a:custGeom>
            <a:blipFill>
              <a:blip r:embed="rId5"/>
              <a:stretch>
                <a:fillRect l="0" t="-6194" r="0" b="-2742"/>
              </a:stretch>
            </a:blipFill>
          </p:spPr>
        </p:sp>
        <p:grpSp>
          <p:nvGrpSpPr>
            <p:cNvPr name="Group 44" id="44"/>
            <p:cNvGrpSpPr/>
            <p:nvPr/>
          </p:nvGrpSpPr>
          <p:grpSpPr>
            <a:xfrm rot="0">
              <a:off x="0" y="2912796"/>
              <a:ext cx="663180" cy="2422149"/>
              <a:chOff x="0" y="0"/>
              <a:chExt cx="128921" cy="470860"/>
            </a:xfrm>
          </p:grpSpPr>
          <p:sp>
            <p:nvSpPr>
              <p:cNvPr name="Freeform 45" id="45"/>
              <p:cNvSpPr/>
              <p:nvPr/>
            </p:nvSpPr>
            <p:spPr>
              <a:xfrm flipH="false" flipV="false" rot="0">
                <a:off x="0" y="0"/>
                <a:ext cx="128921" cy="470860"/>
              </a:xfrm>
              <a:custGeom>
                <a:avLst/>
                <a:gdLst/>
                <a:ahLst/>
                <a:cxnLst/>
                <a:rect r="r" b="b" t="t" l="l"/>
                <a:pathLst>
                  <a:path h="470860" w="128921">
                    <a:moveTo>
                      <a:pt x="0" y="0"/>
                    </a:moveTo>
                    <a:lnTo>
                      <a:pt x="128921" y="0"/>
                    </a:lnTo>
                    <a:lnTo>
                      <a:pt x="128921" y="470860"/>
                    </a:lnTo>
                    <a:lnTo>
                      <a:pt x="0" y="470860"/>
                    </a:lnTo>
                    <a:close/>
                  </a:path>
                </a:pathLst>
              </a:custGeom>
              <a:solidFill>
                <a:srgbClr val="FFFFFF"/>
              </a:solidFill>
            </p:spPr>
          </p:sp>
          <p:sp>
            <p:nvSpPr>
              <p:cNvPr name="TextBox 46" id="46"/>
              <p:cNvSpPr txBox="true"/>
              <p:nvPr/>
            </p:nvSpPr>
            <p:spPr>
              <a:xfrm>
                <a:off x="0" y="-9525"/>
                <a:ext cx="128921" cy="480385"/>
              </a:xfrm>
              <a:prstGeom prst="rect">
                <a:avLst/>
              </a:prstGeom>
            </p:spPr>
            <p:txBody>
              <a:bodyPr anchor="ctr" rtlCol="false" tIns="50800" lIns="50800" bIns="50800" rIns="50800"/>
              <a:lstStyle/>
              <a:p>
                <a:pPr algn="ctr">
                  <a:lnSpc>
                    <a:spcPts val="2860"/>
                  </a:lnSpc>
                </a:pPr>
              </a:p>
            </p:txBody>
          </p:sp>
        </p:grpSp>
        <p:grpSp>
          <p:nvGrpSpPr>
            <p:cNvPr name="Group 47" id="47"/>
            <p:cNvGrpSpPr/>
            <p:nvPr/>
          </p:nvGrpSpPr>
          <p:grpSpPr>
            <a:xfrm rot="5400000">
              <a:off x="4375572" y="7569835"/>
              <a:ext cx="494048" cy="2371410"/>
              <a:chOff x="0" y="0"/>
              <a:chExt cx="96042" cy="460997"/>
            </a:xfrm>
          </p:grpSpPr>
          <p:sp>
            <p:nvSpPr>
              <p:cNvPr name="Freeform 48" id="48"/>
              <p:cNvSpPr/>
              <p:nvPr/>
            </p:nvSpPr>
            <p:spPr>
              <a:xfrm flipH="false" flipV="false" rot="0">
                <a:off x="0" y="0"/>
                <a:ext cx="96042" cy="460997"/>
              </a:xfrm>
              <a:custGeom>
                <a:avLst/>
                <a:gdLst/>
                <a:ahLst/>
                <a:cxnLst/>
                <a:rect r="r" b="b" t="t" l="l"/>
                <a:pathLst>
                  <a:path h="460997" w="96042">
                    <a:moveTo>
                      <a:pt x="0" y="0"/>
                    </a:moveTo>
                    <a:lnTo>
                      <a:pt x="96042" y="0"/>
                    </a:lnTo>
                    <a:lnTo>
                      <a:pt x="96042" y="460997"/>
                    </a:lnTo>
                    <a:lnTo>
                      <a:pt x="0" y="460997"/>
                    </a:lnTo>
                    <a:close/>
                  </a:path>
                </a:pathLst>
              </a:custGeom>
              <a:solidFill>
                <a:srgbClr val="FFFFFF"/>
              </a:solidFill>
            </p:spPr>
          </p:sp>
          <p:sp>
            <p:nvSpPr>
              <p:cNvPr name="TextBox 49" id="49"/>
              <p:cNvSpPr txBox="true"/>
              <p:nvPr/>
            </p:nvSpPr>
            <p:spPr>
              <a:xfrm>
                <a:off x="0" y="-9525"/>
                <a:ext cx="96042" cy="470522"/>
              </a:xfrm>
              <a:prstGeom prst="rect">
                <a:avLst/>
              </a:prstGeom>
            </p:spPr>
            <p:txBody>
              <a:bodyPr anchor="ctr" rtlCol="false" tIns="50800" lIns="50800" bIns="50800" rIns="50800"/>
              <a:lstStyle/>
              <a:p>
                <a:pPr algn="ctr">
                  <a:lnSpc>
                    <a:spcPts val="2860"/>
                  </a:lnSpc>
                </a:pPr>
              </a:p>
            </p:txBody>
          </p:sp>
        </p:grpSp>
        <p:grpSp>
          <p:nvGrpSpPr>
            <p:cNvPr name="Group 50" id="50"/>
            <p:cNvGrpSpPr/>
            <p:nvPr/>
          </p:nvGrpSpPr>
          <p:grpSpPr>
            <a:xfrm rot="0">
              <a:off x="1150096" y="7990881"/>
              <a:ext cx="6565876" cy="406940"/>
              <a:chOff x="0" y="0"/>
              <a:chExt cx="1276391" cy="79108"/>
            </a:xfrm>
          </p:grpSpPr>
          <p:sp>
            <p:nvSpPr>
              <p:cNvPr name="Freeform 51" id="51"/>
              <p:cNvSpPr/>
              <p:nvPr/>
            </p:nvSpPr>
            <p:spPr>
              <a:xfrm flipH="false" flipV="false" rot="0">
                <a:off x="0" y="0"/>
                <a:ext cx="1276391" cy="79108"/>
              </a:xfrm>
              <a:custGeom>
                <a:avLst/>
                <a:gdLst/>
                <a:ahLst/>
                <a:cxnLst/>
                <a:rect r="r" b="b" t="t" l="l"/>
                <a:pathLst>
                  <a:path h="79108" w="1276391">
                    <a:moveTo>
                      <a:pt x="0" y="0"/>
                    </a:moveTo>
                    <a:lnTo>
                      <a:pt x="1276391" y="0"/>
                    </a:lnTo>
                    <a:lnTo>
                      <a:pt x="1276391" y="79108"/>
                    </a:lnTo>
                    <a:lnTo>
                      <a:pt x="0" y="79108"/>
                    </a:lnTo>
                    <a:close/>
                  </a:path>
                </a:pathLst>
              </a:custGeom>
              <a:solidFill>
                <a:srgbClr val="FFFFFF"/>
              </a:solidFill>
            </p:spPr>
          </p:sp>
          <p:sp>
            <p:nvSpPr>
              <p:cNvPr name="TextBox 52" id="52"/>
              <p:cNvSpPr txBox="true"/>
              <p:nvPr/>
            </p:nvSpPr>
            <p:spPr>
              <a:xfrm>
                <a:off x="0" y="-9525"/>
                <a:ext cx="1276391" cy="88633"/>
              </a:xfrm>
              <a:prstGeom prst="rect">
                <a:avLst/>
              </a:prstGeom>
            </p:spPr>
            <p:txBody>
              <a:bodyPr anchor="ctr" rtlCol="false" tIns="50800" lIns="50800" bIns="50800" rIns="50800"/>
              <a:lstStyle/>
              <a:p>
                <a:pPr algn="ctr">
                  <a:lnSpc>
                    <a:spcPts val="2860"/>
                  </a:lnSpc>
                </a:pPr>
              </a:p>
            </p:txBody>
          </p:sp>
        </p:grpSp>
        <p:grpSp>
          <p:nvGrpSpPr>
            <p:cNvPr name="Group 53" id="53"/>
            <p:cNvGrpSpPr/>
            <p:nvPr/>
          </p:nvGrpSpPr>
          <p:grpSpPr>
            <a:xfrm rot="0">
              <a:off x="557852" y="969379"/>
              <a:ext cx="592244" cy="6698681"/>
              <a:chOff x="0" y="0"/>
              <a:chExt cx="115131" cy="1302208"/>
            </a:xfrm>
          </p:grpSpPr>
          <p:sp>
            <p:nvSpPr>
              <p:cNvPr name="Freeform 54" id="54"/>
              <p:cNvSpPr/>
              <p:nvPr/>
            </p:nvSpPr>
            <p:spPr>
              <a:xfrm flipH="false" flipV="false" rot="0">
                <a:off x="0" y="0"/>
                <a:ext cx="115131" cy="1302208"/>
              </a:xfrm>
              <a:custGeom>
                <a:avLst/>
                <a:gdLst/>
                <a:ahLst/>
                <a:cxnLst/>
                <a:rect r="r" b="b" t="t" l="l"/>
                <a:pathLst>
                  <a:path h="1302208" w="115131">
                    <a:moveTo>
                      <a:pt x="0" y="0"/>
                    </a:moveTo>
                    <a:lnTo>
                      <a:pt x="115131" y="0"/>
                    </a:lnTo>
                    <a:lnTo>
                      <a:pt x="115131" y="1302208"/>
                    </a:lnTo>
                    <a:lnTo>
                      <a:pt x="0" y="1302208"/>
                    </a:lnTo>
                    <a:close/>
                  </a:path>
                </a:pathLst>
              </a:custGeom>
              <a:solidFill>
                <a:srgbClr val="FFFFFF"/>
              </a:solidFill>
            </p:spPr>
          </p:sp>
          <p:sp>
            <p:nvSpPr>
              <p:cNvPr name="TextBox 55" id="55"/>
              <p:cNvSpPr txBox="true"/>
              <p:nvPr/>
            </p:nvSpPr>
            <p:spPr>
              <a:xfrm>
                <a:off x="0" y="-9525"/>
                <a:ext cx="115131" cy="1311733"/>
              </a:xfrm>
              <a:prstGeom prst="rect">
                <a:avLst/>
              </a:prstGeom>
            </p:spPr>
            <p:txBody>
              <a:bodyPr anchor="ctr" rtlCol="false" tIns="50800" lIns="50800" bIns="50800" rIns="50800"/>
              <a:lstStyle/>
              <a:p>
                <a:pPr algn="ctr">
                  <a:lnSpc>
                    <a:spcPts val="2860"/>
                  </a:lnSpc>
                </a:pPr>
              </a:p>
            </p:txBody>
          </p:sp>
        </p:grpSp>
        <p:sp>
          <p:nvSpPr>
            <p:cNvPr name="TextBox 56" id="56"/>
            <p:cNvSpPr txBox="true"/>
            <p:nvPr/>
          </p:nvSpPr>
          <p:spPr>
            <a:xfrm rot="-5400000">
              <a:off x="-467968" y="4124678"/>
              <a:ext cx="1570541" cy="481099"/>
            </a:xfrm>
            <a:prstGeom prst="rect">
              <a:avLst/>
            </a:prstGeom>
          </p:spPr>
          <p:txBody>
            <a:bodyPr anchor="t" rtlCol="false" tIns="0" lIns="0" bIns="0" rIns="0">
              <a:spAutoFit/>
            </a:bodyPr>
            <a:lstStyle/>
            <a:p>
              <a:pPr algn="ctr">
                <a:lnSpc>
                  <a:spcPts val="2906"/>
                </a:lnSpc>
                <a:spcBef>
                  <a:spcPct val="0"/>
                </a:spcBef>
              </a:pPr>
              <a:r>
                <a:rPr lang="en-US" sz="2235">
                  <a:solidFill>
                    <a:srgbClr val="000000"/>
                  </a:solidFill>
                  <a:latin typeface="Oswald"/>
                </a:rPr>
                <a:t>FINAL VOTE</a:t>
              </a:r>
            </a:p>
          </p:txBody>
        </p:sp>
        <p:sp>
          <p:nvSpPr>
            <p:cNvPr name="TextBox 57" id="57"/>
            <p:cNvSpPr txBox="true"/>
            <p:nvPr/>
          </p:nvSpPr>
          <p:spPr>
            <a:xfrm rot="0">
              <a:off x="3227050" y="8479941"/>
              <a:ext cx="2411967" cy="481099"/>
            </a:xfrm>
            <a:prstGeom prst="rect">
              <a:avLst/>
            </a:prstGeom>
          </p:spPr>
          <p:txBody>
            <a:bodyPr anchor="t" rtlCol="false" tIns="0" lIns="0" bIns="0" rIns="0">
              <a:spAutoFit/>
            </a:bodyPr>
            <a:lstStyle/>
            <a:p>
              <a:pPr algn="ctr">
                <a:lnSpc>
                  <a:spcPts val="2906"/>
                </a:lnSpc>
                <a:spcBef>
                  <a:spcPct val="0"/>
                </a:spcBef>
              </a:pPr>
              <a:r>
                <a:rPr lang="en-US" sz="2235">
                  <a:solidFill>
                    <a:srgbClr val="000000"/>
                  </a:solidFill>
                  <a:latin typeface="Oswald"/>
                </a:rPr>
                <a:t>GO OUT RANKING</a:t>
              </a:r>
            </a:p>
          </p:txBody>
        </p:sp>
        <p:sp>
          <p:nvSpPr>
            <p:cNvPr name="TextBox 58" id="58"/>
            <p:cNvSpPr txBox="true"/>
            <p:nvPr/>
          </p:nvSpPr>
          <p:spPr>
            <a:xfrm rot="0">
              <a:off x="2125752" y="8029970"/>
              <a:ext cx="102229" cy="319237"/>
            </a:xfrm>
            <a:prstGeom prst="rect">
              <a:avLst/>
            </a:prstGeom>
          </p:spPr>
          <p:txBody>
            <a:bodyPr anchor="t" rtlCol="false" tIns="0" lIns="0" bIns="0" rIns="0">
              <a:spAutoFit/>
            </a:bodyPr>
            <a:lstStyle/>
            <a:p>
              <a:pPr algn="ctr">
                <a:lnSpc>
                  <a:spcPts val="1981"/>
                </a:lnSpc>
                <a:spcBef>
                  <a:spcPct val="0"/>
                </a:spcBef>
              </a:pPr>
              <a:r>
                <a:rPr lang="en-US" sz="1524">
                  <a:solidFill>
                    <a:srgbClr val="000000"/>
                  </a:solidFill>
                  <a:latin typeface="Oswald"/>
                </a:rPr>
                <a:t>1</a:t>
              </a:r>
            </a:p>
          </p:txBody>
        </p:sp>
        <p:sp>
          <p:nvSpPr>
            <p:cNvPr name="TextBox 59" id="59"/>
            <p:cNvSpPr txBox="true"/>
            <p:nvPr/>
          </p:nvSpPr>
          <p:spPr>
            <a:xfrm rot="0">
              <a:off x="3282611" y="8029970"/>
              <a:ext cx="123401" cy="319237"/>
            </a:xfrm>
            <a:prstGeom prst="rect">
              <a:avLst/>
            </a:prstGeom>
          </p:spPr>
          <p:txBody>
            <a:bodyPr anchor="t" rtlCol="false" tIns="0" lIns="0" bIns="0" rIns="0">
              <a:spAutoFit/>
            </a:bodyPr>
            <a:lstStyle/>
            <a:p>
              <a:pPr algn="ctr">
                <a:lnSpc>
                  <a:spcPts val="1981"/>
                </a:lnSpc>
                <a:spcBef>
                  <a:spcPct val="0"/>
                </a:spcBef>
              </a:pPr>
              <a:r>
                <a:rPr lang="en-US" sz="1524">
                  <a:solidFill>
                    <a:srgbClr val="000000"/>
                  </a:solidFill>
                  <a:latin typeface="Oswald"/>
                </a:rPr>
                <a:t>2</a:t>
              </a:r>
            </a:p>
          </p:txBody>
        </p:sp>
        <p:sp>
          <p:nvSpPr>
            <p:cNvPr name="TextBox 60" id="60"/>
            <p:cNvSpPr txBox="true"/>
            <p:nvPr/>
          </p:nvSpPr>
          <p:spPr>
            <a:xfrm rot="0">
              <a:off x="4450157" y="8029970"/>
              <a:ext cx="123199" cy="319237"/>
            </a:xfrm>
            <a:prstGeom prst="rect">
              <a:avLst/>
            </a:prstGeom>
          </p:spPr>
          <p:txBody>
            <a:bodyPr anchor="t" rtlCol="false" tIns="0" lIns="0" bIns="0" rIns="0">
              <a:spAutoFit/>
            </a:bodyPr>
            <a:lstStyle/>
            <a:p>
              <a:pPr algn="ctr">
                <a:lnSpc>
                  <a:spcPts val="1981"/>
                </a:lnSpc>
                <a:spcBef>
                  <a:spcPct val="0"/>
                </a:spcBef>
              </a:pPr>
              <a:r>
                <a:rPr lang="en-US" sz="1524">
                  <a:solidFill>
                    <a:srgbClr val="000000"/>
                  </a:solidFill>
                  <a:latin typeface="Oswald"/>
                </a:rPr>
                <a:t>3</a:t>
              </a:r>
            </a:p>
          </p:txBody>
        </p:sp>
        <p:sp>
          <p:nvSpPr>
            <p:cNvPr name="TextBox 61" id="61"/>
            <p:cNvSpPr txBox="true"/>
            <p:nvPr/>
          </p:nvSpPr>
          <p:spPr>
            <a:xfrm rot="0">
              <a:off x="5616796" y="8029970"/>
              <a:ext cx="124813" cy="319237"/>
            </a:xfrm>
            <a:prstGeom prst="rect">
              <a:avLst/>
            </a:prstGeom>
          </p:spPr>
          <p:txBody>
            <a:bodyPr anchor="t" rtlCol="false" tIns="0" lIns="0" bIns="0" rIns="0">
              <a:spAutoFit/>
            </a:bodyPr>
            <a:lstStyle/>
            <a:p>
              <a:pPr algn="ctr">
                <a:lnSpc>
                  <a:spcPts val="1981"/>
                </a:lnSpc>
                <a:spcBef>
                  <a:spcPct val="0"/>
                </a:spcBef>
              </a:pPr>
              <a:r>
                <a:rPr lang="en-US" sz="1524">
                  <a:solidFill>
                    <a:srgbClr val="000000"/>
                  </a:solidFill>
                  <a:latin typeface="Oswald"/>
                </a:rPr>
                <a:t>4</a:t>
              </a:r>
            </a:p>
          </p:txBody>
        </p:sp>
        <p:sp>
          <p:nvSpPr>
            <p:cNvPr name="TextBox 62" id="62"/>
            <p:cNvSpPr txBox="true"/>
            <p:nvPr/>
          </p:nvSpPr>
          <p:spPr>
            <a:xfrm rot="0">
              <a:off x="6785148" y="8029970"/>
              <a:ext cx="122998" cy="319237"/>
            </a:xfrm>
            <a:prstGeom prst="rect">
              <a:avLst/>
            </a:prstGeom>
          </p:spPr>
          <p:txBody>
            <a:bodyPr anchor="t" rtlCol="false" tIns="0" lIns="0" bIns="0" rIns="0">
              <a:spAutoFit/>
            </a:bodyPr>
            <a:lstStyle/>
            <a:p>
              <a:pPr algn="ctr">
                <a:lnSpc>
                  <a:spcPts val="1981"/>
                </a:lnSpc>
                <a:spcBef>
                  <a:spcPct val="0"/>
                </a:spcBef>
              </a:pPr>
              <a:r>
                <a:rPr lang="en-US" sz="1524">
                  <a:solidFill>
                    <a:srgbClr val="000000"/>
                  </a:solidFill>
                  <a:latin typeface="Oswald"/>
                </a:rPr>
                <a:t>5</a:t>
              </a:r>
            </a:p>
          </p:txBody>
        </p:sp>
        <p:sp>
          <p:nvSpPr>
            <p:cNvPr name="TextBox 63" id="63"/>
            <p:cNvSpPr txBox="true"/>
            <p:nvPr/>
          </p:nvSpPr>
          <p:spPr>
            <a:xfrm rot="-5400000">
              <a:off x="782470" y="7326214"/>
              <a:ext cx="133483" cy="319237"/>
            </a:xfrm>
            <a:prstGeom prst="rect">
              <a:avLst/>
            </a:prstGeom>
          </p:spPr>
          <p:txBody>
            <a:bodyPr anchor="t" rtlCol="false" tIns="0" lIns="0" bIns="0" rIns="0">
              <a:spAutoFit/>
            </a:bodyPr>
            <a:lstStyle/>
            <a:p>
              <a:pPr algn="ctr">
                <a:lnSpc>
                  <a:spcPts val="1981"/>
                </a:lnSpc>
                <a:spcBef>
                  <a:spcPct val="0"/>
                </a:spcBef>
              </a:pPr>
              <a:r>
                <a:rPr lang="en-US" sz="1524">
                  <a:solidFill>
                    <a:srgbClr val="000000"/>
                  </a:solidFill>
                  <a:latin typeface="Oswald"/>
                </a:rPr>
                <a:t>0</a:t>
              </a:r>
            </a:p>
          </p:txBody>
        </p:sp>
        <p:sp>
          <p:nvSpPr>
            <p:cNvPr name="TextBox 64" id="64"/>
            <p:cNvSpPr txBox="true"/>
            <p:nvPr/>
          </p:nvSpPr>
          <p:spPr>
            <a:xfrm rot="-5400000">
              <a:off x="782470" y="5762904"/>
              <a:ext cx="133483" cy="319237"/>
            </a:xfrm>
            <a:prstGeom prst="rect">
              <a:avLst/>
            </a:prstGeom>
          </p:spPr>
          <p:txBody>
            <a:bodyPr anchor="t" rtlCol="false" tIns="0" lIns="0" bIns="0" rIns="0">
              <a:spAutoFit/>
            </a:bodyPr>
            <a:lstStyle/>
            <a:p>
              <a:pPr algn="ctr">
                <a:lnSpc>
                  <a:spcPts val="1981"/>
                </a:lnSpc>
                <a:spcBef>
                  <a:spcPct val="0"/>
                </a:spcBef>
              </a:pPr>
              <a:r>
                <a:rPr lang="en-US" sz="1524">
                  <a:solidFill>
                    <a:srgbClr val="000000"/>
                  </a:solidFill>
                  <a:latin typeface="Oswald"/>
                </a:rPr>
                <a:t>5</a:t>
              </a:r>
            </a:p>
          </p:txBody>
        </p:sp>
        <p:sp>
          <p:nvSpPr>
            <p:cNvPr name="TextBox 65" id="65"/>
            <p:cNvSpPr txBox="true"/>
            <p:nvPr/>
          </p:nvSpPr>
          <p:spPr>
            <a:xfrm rot="-5400000">
              <a:off x="715414" y="4205608"/>
              <a:ext cx="267594" cy="319237"/>
            </a:xfrm>
            <a:prstGeom prst="rect">
              <a:avLst/>
            </a:prstGeom>
          </p:spPr>
          <p:txBody>
            <a:bodyPr anchor="t" rtlCol="false" tIns="0" lIns="0" bIns="0" rIns="0">
              <a:spAutoFit/>
            </a:bodyPr>
            <a:lstStyle/>
            <a:p>
              <a:pPr algn="ctr">
                <a:lnSpc>
                  <a:spcPts val="1981"/>
                </a:lnSpc>
                <a:spcBef>
                  <a:spcPct val="0"/>
                </a:spcBef>
              </a:pPr>
              <a:r>
                <a:rPr lang="en-US" sz="1524">
                  <a:solidFill>
                    <a:srgbClr val="000000"/>
                  </a:solidFill>
                  <a:latin typeface="Oswald"/>
                </a:rPr>
                <a:t>10</a:t>
              </a:r>
            </a:p>
          </p:txBody>
        </p:sp>
        <p:sp>
          <p:nvSpPr>
            <p:cNvPr name="TextBox 66" id="66"/>
            <p:cNvSpPr txBox="true"/>
            <p:nvPr/>
          </p:nvSpPr>
          <p:spPr>
            <a:xfrm rot="-5400000">
              <a:off x="716102" y="2620070"/>
              <a:ext cx="266217" cy="319237"/>
            </a:xfrm>
            <a:prstGeom prst="rect">
              <a:avLst/>
            </a:prstGeom>
          </p:spPr>
          <p:txBody>
            <a:bodyPr anchor="t" rtlCol="false" tIns="0" lIns="0" bIns="0" rIns="0">
              <a:spAutoFit/>
            </a:bodyPr>
            <a:lstStyle/>
            <a:p>
              <a:pPr algn="ctr">
                <a:lnSpc>
                  <a:spcPts val="1981"/>
                </a:lnSpc>
                <a:spcBef>
                  <a:spcPct val="0"/>
                </a:spcBef>
              </a:pPr>
              <a:r>
                <a:rPr lang="en-US" sz="1524">
                  <a:solidFill>
                    <a:srgbClr val="000000"/>
                  </a:solidFill>
                  <a:latin typeface="Oswald"/>
                </a:rPr>
                <a:t>15</a:t>
              </a:r>
            </a:p>
          </p:txBody>
        </p:sp>
        <p:sp>
          <p:nvSpPr>
            <p:cNvPr name="TextBox 67" id="67"/>
            <p:cNvSpPr txBox="true"/>
            <p:nvPr/>
          </p:nvSpPr>
          <p:spPr>
            <a:xfrm rot="-5400000">
              <a:off x="685532" y="1007002"/>
              <a:ext cx="327359" cy="319237"/>
            </a:xfrm>
            <a:prstGeom prst="rect">
              <a:avLst/>
            </a:prstGeom>
          </p:spPr>
          <p:txBody>
            <a:bodyPr anchor="t" rtlCol="false" tIns="0" lIns="0" bIns="0" rIns="0">
              <a:spAutoFit/>
            </a:bodyPr>
            <a:lstStyle/>
            <a:p>
              <a:pPr algn="ctr">
                <a:lnSpc>
                  <a:spcPts val="1981"/>
                </a:lnSpc>
                <a:spcBef>
                  <a:spcPct val="0"/>
                </a:spcBef>
              </a:pPr>
              <a:r>
                <a:rPr lang="en-US" sz="1524">
                  <a:solidFill>
                    <a:srgbClr val="000000"/>
                  </a:solidFill>
                  <a:latin typeface="Oswald"/>
                </a:rPr>
                <a:t>20</a:t>
              </a:r>
            </a:p>
          </p:txBody>
        </p:sp>
      </p:grpSp>
      <p:sp>
        <p:nvSpPr>
          <p:cNvPr name="TextBox 68" id="68"/>
          <p:cNvSpPr txBox="true"/>
          <p:nvPr/>
        </p:nvSpPr>
        <p:spPr>
          <a:xfrm rot="0">
            <a:off x="3690980" y="22391"/>
            <a:ext cx="10906040" cy="1518285"/>
          </a:xfrm>
          <a:prstGeom prst="rect">
            <a:avLst/>
          </a:prstGeom>
        </p:spPr>
        <p:txBody>
          <a:bodyPr anchor="t" rtlCol="false" tIns="0" lIns="0" bIns="0" rIns="0">
            <a:spAutoFit/>
          </a:bodyPr>
          <a:lstStyle/>
          <a:p>
            <a:pPr algn="ctr">
              <a:lnSpc>
                <a:spcPts val="12419"/>
              </a:lnSpc>
            </a:pPr>
            <a:r>
              <a:rPr lang="en-US" sz="9000" spc="882">
                <a:solidFill>
                  <a:srgbClr val="FFFFFF"/>
                </a:solidFill>
                <a:latin typeface="Oswald Bold"/>
              </a:rPr>
              <a:t>EDA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7978635" y="-10211176"/>
            <a:ext cx="13977230" cy="14342307"/>
          </a:xfrm>
          <a:custGeom>
            <a:avLst/>
            <a:gdLst/>
            <a:ahLst/>
            <a:cxnLst/>
            <a:rect r="r" b="b" t="t" l="l"/>
            <a:pathLst>
              <a:path h="14342307" w="13977230">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83439" y="885825"/>
            <a:ext cx="10186834" cy="1426492"/>
          </a:xfrm>
          <a:prstGeom prst="rect">
            <a:avLst/>
          </a:prstGeom>
        </p:spPr>
        <p:txBody>
          <a:bodyPr anchor="t" rtlCol="false" tIns="0" lIns="0" bIns="0" rIns="0">
            <a:spAutoFit/>
          </a:bodyPr>
          <a:lstStyle/>
          <a:p>
            <a:pPr algn="ctr" marL="0" indent="0" lvl="0">
              <a:lnSpc>
                <a:spcPts val="11636"/>
              </a:lnSpc>
              <a:spcBef>
                <a:spcPct val="0"/>
              </a:spcBef>
            </a:pPr>
            <a:r>
              <a:rPr lang="en-US" sz="8432" spc="826">
                <a:solidFill>
                  <a:srgbClr val="727171"/>
                </a:solidFill>
                <a:latin typeface="Oswald"/>
              </a:rPr>
              <a:t>GO DEEP IN THE</a:t>
            </a:r>
          </a:p>
        </p:txBody>
      </p:sp>
      <p:sp>
        <p:nvSpPr>
          <p:cNvPr name="Freeform 5" id="5"/>
          <p:cNvSpPr/>
          <p:nvPr/>
        </p:nvSpPr>
        <p:spPr>
          <a:xfrm flipH="false" flipV="false" rot="1579752">
            <a:off x="-5408355" y="3782398"/>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4425260" y="6321235"/>
            <a:ext cx="11850348" cy="2401594"/>
          </a:xfrm>
          <a:prstGeom prst="rect">
            <a:avLst/>
          </a:prstGeom>
        </p:spPr>
        <p:txBody>
          <a:bodyPr anchor="t" rtlCol="false" tIns="0" lIns="0" bIns="0" rIns="0">
            <a:spAutoFit/>
          </a:bodyPr>
          <a:lstStyle/>
          <a:p>
            <a:pPr algn="ctr">
              <a:lnSpc>
                <a:spcPts val="19367"/>
              </a:lnSpc>
              <a:spcBef>
                <a:spcPct val="0"/>
              </a:spcBef>
            </a:pPr>
            <a:r>
              <a:rPr lang="en-US" sz="14898">
                <a:solidFill>
                  <a:srgbClr val="000000"/>
                </a:solidFill>
                <a:latin typeface="Oswald Bold"/>
              </a:rPr>
              <a:t>4 CATEGORIES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3854324" y="4362805"/>
            <a:ext cx="1456716" cy="1291015"/>
          </a:xfrm>
          <a:custGeom>
            <a:avLst/>
            <a:gdLst/>
            <a:ahLst/>
            <a:cxnLst/>
            <a:rect r="r" b="b" t="t" l="l"/>
            <a:pathLst>
              <a:path h="1291015" w="1456716">
                <a:moveTo>
                  <a:pt x="0" y="0"/>
                </a:moveTo>
                <a:lnTo>
                  <a:pt x="1456716" y="0"/>
                </a:lnTo>
                <a:lnTo>
                  <a:pt x="1456716" y="1291015"/>
                </a:lnTo>
                <a:lnTo>
                  <a:pt x="0" y="1291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49999" y="4194367"/>
            <a:ext cx="1413410" cy="1315756"/>
          </a:xfrm>
          <a:custGeom>
            <a:avLst/>
            <a:gdLst/>
            <a:ahLst/>
            <a:cxnLst/>
            <a:rect r="r" b="b" t="t" l="l"/>
            <a:pathLst>
              <a:path h="1315756" w="1413410">
                <a:moveTo>
                  <a:pt x="0" y="0"/>
                </a:moveTo>
                <a:lnTo>
                  <a:pt x="1413410" y="0"/>
                </a:lnTo>
                <a:lnTo>
                  <a:pt x="1413410" y="1315756"/>
                </a:lnTo>
                <a:lnTo>
                  <a:pt x="0" y="1315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606634" y="4454093"/>
            <a:ext cx="1737088" cy="1378814"/>
          </a:xfrm>
          <a:custGeom>
            <a:avLst/>
            <a:gdLst/>
            <a:ahLst/>
            <a:cxnLst/>
            <a:rect r="r" b="b" t="t" l="l"/>
            <a:pathLst>
              <a:path h="1378814" w="1737088">
                <a:moveTo>
                  <a:pt x="0" y="0"/>
                </a:moveTo>
                <a:lnTo>
                  <a:pt x="1737088" y="0"/>
                </a:lnTo>
                <a:lnTo>
                  <a:pt x="1737088" y="1378814"/>
                </a:lnTo>
                <a:lnTo>
                  <a:pt x="0" y="13788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806451" y="7544744"/>
            <a:ext cx="1552461" cy="1369712"/>
          </a:xfrm>
          <a:custGeom>
            <a:avLst/>
            <a:gdLst/>
            <a:ahLst/>
            <a:cxnLst/>
            <a:rect r="r" b="b" t="t" l="l"/>
            <a:pathLst>
              <a:path h="1369712" w="1552461">
                <a:moveTo>
                  <a:pt x="0" y="0"/>
                </a:moveTo>
                <a:lnTo>
                  <a:pt x="1552461" y="0"/>
                </a:lnTo>
                <a:lnTo>
                  <a:pt x="1552461" y="1369712"/>
                </a:lnTo>
                <a:lnTo>
                  <a:pt x="0" y="1369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167353" y="7238175"/>
            <a:ext cx="1953294" cy="1676281"/>
          </a:xfrm>
          <a:custGeom>
            <a:avLst/>
            <a:gdLst/>
            <a:ahLst/>
            <a:cxnLst/>
            <a:rect r="r" b="b" t="t" l="l"/>
            <a:pathLst>
              <a:path h="1676281" w="1953294">
                <a:moveTo>
                  <a:pt x="0" y="0"/>
                </a:moveTo>
                <a:lnTo>
                  <a:pt x="1953294" y="0"/>
                </a:lnTo>
                <a:lnTo>
                  <a:pt x="1953294" y="1676281"/>
                </a:lnTo>
                <a:lnTo>
                  <a:pt x="0" y="16762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2627085" y="6895803"/>
            <a:ext cx="1448179" cy="1940609"/>
          </a:xfrm>
          <a:custGeom>
            <a:avLst/>
            <a:gdLst/>
            <a:ahLst/>
            <a:cxnLst/>
            <a:rect r="r" b="b" t="t" l="l"/>
            <a:pathLst>
              <a:path h="1940609" w="1448179">
                <a:moveTo>
                  <a:pt x="0" y="0"/>
                </a:moveTo>
                <a:lnTo>
                  <a:pt x="1448179" y="0"/>
                </a:lnTo>
                <a:lnTo>
                  <a:pt x="1448179" y="1940609"/>
                </a:lnTo>
                <a:lnTo>
                  <a:pt x="0" y="1940609"/>
                </a:lnTo>
                <a:lnTo>
                  <a:pt x="0" y="0"/>
                </a:lnTo>
                <a:close/>
              </a:path>
            </a:pathLst>
          </a:custGeom>
          <a:blipFill>
            <a:blip r:embed="rId12"/>
            <a:stretch>
              <a:fillRect l="0" t="0" r="0" b="0"/>
            </a:stretch>
          </a:blipFill>
        </p:spPr>
      </p:sp>
      <p:sp>
        <p:nvSpPr>
          <p:cNvPr name="TextBox 8" id="8"/>
          <p:cNvSpPr txBox="true"/>
          <p:nvPr/>
        </p:nvSpPr>
        <p:spPr>
          <a:xfrm rot="0">
            <a:off x="5311040" y="306387"/>
            <a:ext cx="8336161" cy="1368425"/>
          </a:xfrm>
          <a:prstGeom prst="rect">
            <a:avLst/>
          </a:prstGeom>
        </p:spPr>
        <p:txBody>
          <a:bodyPr anchor="t" rtlCol="false" tIns="0" lIns="0" bIns="0" rIns="0">
            <a:spAutoFit/>
          </a:bodyPr>
          <a:lstStyle/>
          <a:p>
            <a:pPr algn="ctr">
              <a:lnSpc>
                <a:spcPts val="11049"/>
              </a:lnSpc>
              <a:spcBef>
                <a:spcPct val="0"/>
              </a:spcBef>
            </a:pPr>
            <a:r>
              <a:rPr lang="en-US" sz="8499">
                <a:solidFill>
                  <a:srgbClr val="737373"/>
                </a:solidFill>
                <a:latin typeface="Oswald"/>
              </a:rPr>
              <a:t>INDIVIDUAL ASPECTS</a:t>
            </a:r>
          </a:p>
        </p:txBody>
      </p:sp>
      <p:sp>
        <p:nvSpPr>
          <p:cNvPr name="TextBox 9" id="9"/>
          <p:cNvSpPr txBox="true"/>
          <p:nvPr/>
        </p:nvSpPr>
        <p:spPr>
          <a:xfrm rot="0">
            <a:off x="7906941" y="1853122"/>
            <a:ext cx="2474119" cy="617220"/>
          </a:xfrm>
          <a:prstGeom prst="rect">
            <a:avLst/>
          </a:prstGeom>
        </p:spPr>
        <p:txBody>
          <a:bodyPr anchor="t" rtlCol="false" tIns="0" lIns="0" bIns="0" rIns="0">
            <a:spAutoFit/>
          </a:bodyPr>
          <a:lstStyle/>
          <a:p>
            <a:pPr algn="ctr">
              <a:lnSpc>
                <a:spcPts val="5070"/>
              </a:lnSpc>
              <a:spcBef>
                <a:spcPct val="0"/>
              </a:spcBef>
            </a:pPr>
            <a:r>
              <a:rPr lang="en-US" sz="3900">
                <a:solidFill>
                  <a:srgbClr val="737373"/>
                </a:solidFill>
                <a:latin typeface="Oswald"/>
              </a:rPr>
              <a:t>The variables </a:t>
            </a:r>
          </a:p>
        </p:txBody>
      </p:sp>
      <p:sp>
        <p:nvSpPr>
          <p:cNvPr name="TextBox 10" id="10"/>
          <p:cNvSpPr txBox="true"/>
          <p:nvPr/>
        </p:nvSpPr>
        <p:spPr>
          <a:xfrm rot="0">
            <a:off x="3888846" y="5848174"/>
            <a:ext cx="1470066" cy="731460"/>
          </a:xfrm>
          <a:prstGeom prst="rect">
            <a:avLst/>
          </a:prstGeom>
        </p:spPr>
        <p:txBody>
          <a:bodyPr anchor="t" rtlCol="false" tIns="0" lIns="0" bIns="0" rIns="0">
            <a:spAutoFit/>
          </a:bodyPr>
          <a:lstStyle/>
          <a:p>
            <a:pPr algn="ctr">
              <a:lnSpc>
                <a:spcPts val="5833"/>
              </a:lnSpc>
              <a:spcBef>
                <a:spcPct val="0"/>
              </a:spcBef>
            </a:pPr>
            <a:r>
              <a:rPr lang="en-US" sz="4487">
                <a:solidFill>
                  <a:srgbClr val="737373"/>
                </a:solidFill>
                <a:latin typeface="Oswald"/>
              </a:rPr>
              <a:t>Gender</a:t>
            </a:r>
          </a:p>
        </p:txBody>
      </p:sp>
      <p:sp>
        <p:nvSpPr>
          <p:cNvPr name="TextBox 11" id="11"/>
          <p:cNvSpPr txBox="true"/>
          <p:nvPr/>
        </p:nvSpPr>
        <p:spPr>
          <a:xfrm rot="0">
            <a:off x="8544164" y="5848174"/>
            <a:ext cx="768423" cy="731460"/>
          </a:xfrm>
          <a:prstGeom prst="rect">
            <a:avLst/>
          </a:prstGeom>
        </p:spPr>
        <p:txBody>
          <a:bodyPr anchor="t" rtlCol="false" tIns="0" lIns="0" bIns="0" rIns="0">
            <a:spAutoFit/>
          </a:bodyPr>
          <a:lstStyle/>
          <a:p>
            <a:pPr algn="ctr">
              <a:lnSpc>
                <a:spcPts val="5833"/>
              </a:lnSpc>
              <a:spcBef>
                <a:spcPct val="0"/>
              </a:spcBef>
            </a:pPr>
            <a:r>
              <a:rPr lang="en-US" sz="4487">
                <a:solidFill>
                  <a:srgbClr val="737373"/>
                </a:solidFill>
                <a:latin typeface="Oswald"/>
              </a:rPr>
              <a:t>Age</a:t>
            </a:r>
          </a:p>
        </p:txBody>
      </p:sp>
      <p:sp>
        <p:nvSpPr>
          <p:cNvPr name="TextBox 12" id="12"/>
          <p:cNvSpPr txBox="true"/>
          <p:nvPr/>
        </p:nvSpPr>
        <p:spPr>
          <a:xfrm rot="0">
            <a:off x="12627085" y="5848174"/>
            <a:ext cx="1374792" cy="731460"/>
          </a:xfrm>
          <a:prstGeom prst="rect">
            <a:avLst/>
          </a:prstGeom>
        </p:spPr>
        <p:txBody>
          <a:bodyPr anchor="t" rtlCol="false" tIns="0" lIns="0" bIns="0" rIns="0">
            <a:spAutoFit/>
          </a:bodyPr>
          <a:lstStyle/>
          <a:p>
            <a:pPr algn="ctr">
              <a:lnSpc>
                <a:spcPts val="5833"/>
              </a:lnSpc>
              <a:spcBef>
                <a:spcPct val="0"/>
              </a:spcBef>
            </a:pPr>
            <a:r>
              <a:rPr lang="en-US" sz="4487">
                <a:solidFill>
                  <a:srgbClr val="737373"/>
                </a:solidFill>
                <a:latin typeface="Oswald"/>
              </a:rPr>
              <a:t>Higher</a:t>
            </a:r>
          </a:p>
        </p:txBody>
      </p:sp>
      <p:sp>
        <p:nvSpPr>
          <p:cNvPr name="TextBox 13" id="13"/>
          <p:cNvSpPr txBox="true"/>
          <p:nvPr/>
        </p:nvSpPr>
        <p:spPr>
          <a:xfrm rot="0">
            <a:off x="12615814" y="9104956"/>
            <a:ext cx="1484313" cy="731460"/>
          </a:xfrm>
          <a:prstGeom prst="rect">
            <a:avLst/>
          </a:prstGeom>
        </p:spPr>
        <p:txBody>
          <a:bodyPr anchor="t" rtlCol="false" tIns="0" lIns="0" bIns="0" rIns="0">
            <a:spAutoFit/>
          </a:bodyPr>
          <a:lstStyle/>
          <a:p>
            <a:pPr algn="ctr">
              <a:lnSpc>
                <a:spcPts val="5833"/>
              </a:lnSpc>
              <a:spcBef>
                <a:spcPct val="0"/>
              </a:spcBef>
            </a:pPr>
            <a:r>
              <a:rPr lang="en-US" sz="4487">
                <a:solidFill>
                  <a:srgbClr val="737373"/>
                </a:solidFill>
                <a:latin typeface="Oswald"/>
              </a:rPr>
              <a:t>Reason</a:t>
            </a:r>
          </a:p>
        </p:txBody>
      </p:sp>
      <p:sp>
        <p:nvSpPr>
          <p:cNvPr name="TextBox 14" id="14"/>
          <p:cNvSpPr txBox="true"/>
          <p:nvPr/>
        </p:nvSpPr>
        <p:spPr>
          <a:xfrm rot="0">
            <a:off x="8091536" y="9104956"/>
            <a:ext cx="2104928" cy="731460"/>
          </a:xfrm>
          <a:prstGeom prst="rect">
            <a:avLst/>
          </a:prstGeom>
        </p:spPr>
        <p:txBody>
          <a:bodyPr anchor="t" rtlCol="false" tIns="0" lIns="0" bIns="0" rIns="0">
            <a:spAutoFit/>
          </a:bodyPr>
          <a:lstStyle/>
          <a:p>
            <a:pPr algn="ctr">
              <a:lnSpc>
                <a:spcPts val="5833"/>
              </a:lnSpc>
              <a:spcBef>
                <a:spcPct val="0"/>
              </a:spcBef>
            </a:pPr>
            <a:r>
              <a:rPr lang="en-US" sz="4487">
                <a:solidFill>
                  <a:srgbClr val="737373"/>
                </a:solidFill>
                <a:latin typeface="Oswald"/>
              </a:rPr>
              <a:t>Studytime</a:t>
            </a:r>
          </a:p>
        </p:txBody>
      </p:sp>
      <p:sp>
        <p:nvSpPr>
          <p:cNvPr name="TextBox 15" id="15"/>
          <p:cNvSpPr txBox="true"/>
          <p:nvPr/>
        </p:nvSpPr>
        <p:spPr>
          <a:xfrm rot="0">
            <a:off x="3490372" y="9104956"/>
            <a:ext cx="2184620" cy="731460"/>
          </a:xfrm>
          <a:prstGeom prst="rect">
            <a:avLst/>
          </a:prstGeom>
        </p:spPr>
        <p:txBody>
          <a:bodyPr anchor="t" rtlCol="false" tIns="0" lIns="0" bIns="0" rIns="0">
            <a:spAutoFit/>
          </a:bodyPr>
          <a:lstStyle/>
          <a:p>
            <a:pPr algn="ctr">
              <a:lnSpc>
                <a:spcPts val="5833"/>
              </a:lnSpc>
              <a:spcBef>
                <a:spcPct val="0"/>
              </a:spcBef>
            </a:pPr>
            <a:r>
              <a:rPr lang="en-US" sz="4487">
                <a:solidFill>
                  <a:srgbClr val="737373"/>
                </a:solidFill>
                <a:latin typeface="Oswald"/>
              </a:rPr>
              <a:t>Traveltime</a:t>
            </a:r>
          </a:p>
        </p:txBody>
      </p:sp>
      <p:sp>
        <p:nvSpPr>
          <p:cNvPr name="TextBox 16" id="16"/>
          <p:cNvSpPr txBox="true"/>
          <p:nvPr/>
        </p:nvSpPr>
        <p:spPr>
          <a:xfrm rot="0">
            <a:off x="4171376" y="2660842"/>
            <a:ext cx="9830502" cy="726949"/>
          </a:xfrm>
          <a:prstGeom prst="rect">
            <a:avLst/>
          </a:prstGeom>
        </p:spPr>
        <p:txBody>
          <a:bodyPr anchor="t" rtlCol="false" tIns="0" lIns="0" bIns="0" rIns="0">
            <a:spAutoFit/>
          </a:bodyPr>
          <a:lstStyle/>
          <a:p>
            <a:pPr algn="ctr">
              <a:lnSpc>
                <a:spcPts val="2898"/>
              </a:lnSpc>
              <a:spcBef>
                <a:spcPct val="0"/>
              </a:spcBef>
            </a:pPr>
            <a:r>
              <a:rPr lang="en-US" sz="2229">
                <a:solidFill>
                  <a:srgbClr val="737373"/>
                </a:solidFill>
                <a:latin typeface="Oswald"/>
              </a:rPr>
              <a:t>The </a:t>
            </a:r>
            <a:r>
              <a:rPr lang="en-US" sz="2229">
                <a:solidFill>
                  <a:srgbClr val="737373"/>
                </a:solidFill>
                <a:latin typeface="Oswald"/>
              </a:rPr>
              <a:t>variables describe individual aspects of students including gender, age, desire to continue w</a:t>
            </a:r>
          </a:p>
          <a:p>
            <a:pPr algn="ctr">
              <a:lnSpc>
                <a:spcPts val="2898"/>
              </a:lnSpc>
              <a:spcBef>
                <a:spcPct val="0"/>
              </a:spcBef>
            </a:pPr>
            <a:r>
              <a:rPr lang="en-US" sz="2229">
                <a:solidFill>
                  <a:srgbClr val="737373"/>
                </a:solidFill>
                <a:latin typeface="Oswald"/>
              </a:rPr>
              <a:t>ith their studies and so 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0153" y="-6561652"/>
            <a:ext cx="22800757" cy="21923195"/>
            <a:chOff x="0" y="0"/>
            <a:chExt cx="30401010" cy="29230926"/>
          </a:xfrm>
        </p:grpSpPr>
        <p:sp>
          <p:nvSpPr>
            <p:cNvPr name="Freeform 3" id="3"/>
            <p:cNvSpPr/>
            <p:nvPr/>
          </p:nvSpPr>
          <p:spPr>
            <a:xfrm flipH="false" flipV="false" rot="0">
              <a:off x="11467286" y="18405045"/>
              <a:ext cx="7382584" cy="3475274"/>
            </a:xfrm>
            <a:custGeom>
              <a:avLst/>
              <a:gdLst/>
              <a:ahLst/>
              <a:cxnLst/>
              <a:rect r="r" b="b" t="t" l="l"/>
              <a:pathLst>
                <a:path h="3475274" w="7382584">
                  <a:moveTo>
                    <a:pt x="0" y="0"/>
                  </a:moveTo>
                  <a:lnTo>
                    <a:pt x="7382583" y="0"/>
                  </a:lnTo>
                  <a:lnTo>
                    <a:pt x="7382583" y="3475274"/>
                  </a:lnTo>
                  <a:lnTo>
                    <a:pt x="0" y="3475274"/>
                  </a:lnTo>
                  <a:lnTo>
                    <a:pt x="0" y="0"/>
                  </a:lnTo>
                  <a:close/>
                </a:path>
              </a:pathLst>
            </a:custGeom>
            <a:blipFill>
              <a:blip r:embed="rId2"/>
              <a:stretch>
                <a:fillRect l="0" t="0" r="0" b="0"/>
              </a:stretch>
            </a:blipFill>
          </p:spPr>
        </p:sp>
        <p:sp>
          <p:nvSpPr>
            <p:cNvPr name="AutoShape 4" id="4"/>
            <p:cNvSpPr/>
            <p:nvPr/>
          </p:nvSpPr>
          <p:spPr>
            <a:xfrm>
              <a:off x="11908789" y="18498123"/>
              <a:ext cx="6889252" cy="0"/>
            </a:xfrm>
            <a:prstGeom prst="line">
              <a:avLst/>
            </a:prstGeom>
            <a:ln cap="flat" w="12014">
              <a:solidFill>
                <a:srgbClr val="000000"/>
              </a:solidFill>
              <a:prstDash val="solid"/>
              <a:headEnd type="none" len="sm" w="sm"/>
              <a:tailEnd type="none" len="sm" w="sm"/>
            </a:ln>
          </p:spPr>
        </p:sp>
        <p:sp>
          <p:nvSpPr>
            <p:cNvPr name="AutoShape 5" id="5"/>
            <p:cNvSpPr/>
            <p:nvPr/>
          </p:nvSpPr>
          <p:spPr>
            <a:xfrm>
              <a:off x="11908789" y="21471543"/>
              <a:ext cx="6889252" cy="0"/>
            </a:xfrm>
            <a:prstGeom prst="line">
              <a:avLst/>
            </a:prstGeom>
            <a:ln cap="flat" w="12014">
              <a:solidFill>
                <a:srgbClr val="000000"/>
              </a:solidFill>
              <a:prstDash val="solid"/>
              <a:headEnd type="none" len="sm" w="sm"/>
              <a:tailEnd type="none" len="sm" w="sm"/>
            </a:ln>
          </p:spPr>
        </p:sp>
        <p:sp>
          <p:nvSpPr>
            <p:cNvPr name="AutoShape 6" id="6"/>
            <p:cNvSpPr/>
            <p:nvPr/>
          </p:nvSpPr>
          <p:spPr>
            <a:xfrm flipV="true">
              <a:off x="11902782" y="18498123"/>
              <a:ext cx="0" cy="2973420"/>
            </a:xfrm>
            <a:prstGeom prst="line">
              <a:avLst/>
            </a:prstGeom>
            <a:ln cap="flat" w="12014">
              <a:solidFill>
                <a:srgbClr val="000000"/>
              </a:solidFill>
              <a:prstDash val="solid"/>
              <a:headEnd type="none" len="sm" w="sm"/>
              <a:tailEnd type="none" len="sm" w="sm"/>
            </a:ln>
          </p:spPr>
        </p:sp>
        <p:sp>
          <p:nvSpPr>
            <p:cNvPr name="AutoShape 7" id="7"/>
            <p:cNvSpPr/>
            <p:nvPr/>
          </p:nvSpPr>
          <p:spPr>
            <a:xfrm flipV="true">
              <a:off x="18798041" y="18498123"/>
              <a:ext cx="0" cy="2973420"/>
            </a:xfrm>
            <a:prstGeom prst="line">
              <a:avLst/>
            </a:prstGeom>
            <a:ln cap="flat" w="12014">
              <a:solidFill>
                <a:srgbClr val="000000"/>
              </a:solidFill>
              <a:prstDash val="solid"/>
              <a:headEnd type="none" len="sm" w="sm"/>
              <a:tailEnd type="none" len="sm" w="sm"/>
            </a:ln>
          </p:spPr>
        </p:sp>
        <p:grpSp>
          <p:nvGrpSpPr>
            <p:cNvPr name="Group 8" id="8"/>
            <p:cNvGrpSpPr/>
            <p:nvPr/>
          </p:nvGrpSpPr>
          <p:grpSpPr>
            <a:xfrm rot="0">
              <a:off x="11471248" y="19454843"/>
              <a:ext cx="258902" cy="1109746"/>
              <a:chOff x="0" y="0"/>
              <a:chExt cx="54061" cy="231723"/>
            </a:xfrm>
          </p:grpSpPr>
          <p:sp>
            <p:nvSpPr>
              <p:cNvPr name="Freeform 9" id="9"/>
              <p:cNvSpPr/>
              <p:nvPr/>
            </p:nvSpPr>
            <p:spPr>
              <a:xfrm flipH="false" flipV="false" rot="0">
                <a:off x="0" y="0"/>
                <a:ext cx="54061" cy="231723"/>
              </a:xfrm>
              <a:custGeom>
                <a:avLst/>
                <a:gdLst/>
                <a:ahLst/>
                <a:cxnLst/>
                <a:rect r="r" b="b" t="t" l="l"/>
                <a:pathLst>
                  <a:path h="231723" w="54061">
                    <a:moveTo>
                      <a:pt x="0" y="0"/>
                    </a:moveTo>
                    <a:lnTo>
                      <a:pt x="54061" y="0"/>
                    </a:lnTo>
                    <a:lnTo>
                      <a:pt x="54061" y="231723"/>
                    </a:lnTo>
                    <a:lnTo>
                      <a:pt x="0" y="231723"/>
                    </a:lnTo>
                    <a:close/>
                  </a:path>
                </a:pathLst>
              </a:custGeom>
              <a:solidFill>
                <a:srgbClr val="FFFFFF"/>
              </a:solidFill>
            </p:spPr>
          </p:sp>
          <p:sp>
            <p:nvSpPr>
              <p:cNvPr name="TextBox 10" id="10"/>
              <p:cNvSpPr txBox="true"/>
              <p:nvPr/>
            </p:nvSpPr>
            <p:spPr>
              <a:xfrm>
                <a:off x="0" y="-19050"/>
                <a:ext cx="54061" cy="250773"/>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1567432" y="19110510"/>
              <a:ext cx="258902" cy="1653519"/>
              <a:chOff x="0" y="0"/>
              <a:chExt cx="54061" cy="345267"/>
            </a:xfrm>
          </p:grpSpPr>
          <p:sp>
            <p:nvSpPr>
              <p:cNvPr name="Freeform 12" id="12"/>
              <p:cNvSpPr/>
              <p:nvPr/>
            </p:nvSpPr>
            <p:spPr>
              <a:xfrm flipH="false" flipV="false" rot="0">
                <a:off x="0" y="0"/>
                <a:ext cx="54061" cy="345267"/>
              </a:xfrm>
              <a:custGeom>
                <a:avLst/>
                <a:gdLst/>
                <a:ahLst/>
                <a:cxnLst/>
                <a:rect r="r" b="b" t="t" l="l"/>
                <a:pathLst>
                  <a:path h="345267" w="54061">
                    <a:moveTo>
                      <a:pt x="0" y="0"/>
                    </a:moveTo>
                    <a:lnTo>
                      <a:pt x="54061" y="0"/>
                    </a:lnTo>
                    <a:lnTo>
                      <a:pt x="54061" y="345267"/>
                    </a:lnTo>
                    <a:lnTo>
                      <a:pt x="0" y="345267"/>
                    </a:lnTo>
                    <a:close/>
                  </a:path>
                </a:pathLst>
              </a:custGeom>
              <a:solidFill>
                <a:srgbClr val="FFFFFF"/>
              </a:solidFill>
            </p:spPr>
          </p:sp>
          <p:sp>
            <p:nvSpPr>
              <p:cNvPr name="TextBox 13" id="13"/>
              <p:cNvSpPr txBox="true"/>
              <p:nvPr/>
            </p:nvSpPr>
            <p:spPr>
              <a:xfrm>
                <a:off x="0" y="-19050"/>
                <a:ext cx="54061" cy="364317"/>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11991761" y="21554884"/>
              <a:ext cx="6599016" cy="325435"/>
              <a:chOff x="0" y="0"/>
              <a:chExt cx="1377923" cy="67953"/>
            </a:xfrm>
          </p:grpSpPr>
          <p:sp>
            <p:nvSpPr>
              <p:cNvPr name="Freeform 15" id="15"/>
              <p:cNvSpPr/>
              <p:nvPr/>
            </p:nvSpPr>
            <p:spPr>
              <a:xfrm flipH="false" flipV="false" rot="0">
                <a:off x="0" y="0"/>
                <a:ext cx="1377923" cy="67953"/>
              </a:xfrm>
              <a:custGeom>
                <a:avLst/>
                <a:gdLst/>
                <a:ahLst/>
                <a:cxnLst/>
                <a:rect r="r" b="b" t="t" l="l"/>
                <a:pathLst>
                  <a:path h="67953" w="1377923">
                    <a:moveTo>
                      <a:pt x="0" y="0"/>
                    </a:moveTo>
                    <a:lnTo>
                      <a:pt x="1377923" y="0"/>
                    </a:lnTo>
                    <a:lnTo>
                      <a:pt x="1377923" y="67953"/>
                    </a:lnTo>
                    <a:lnTo>
                      <a:pt x="0" y="67953"/>
                    </a:lnTo>
                    <a:close/>
                  </a:path>
                </a:pathLst>
              </a:custGeom>
              <a:solidFill>
                <a:srgbClr val="FFFFFF"/>
              </a:solidFill>
            </p:spPr>
          </p:sp>
          <p:sp>
            <p:nvSpPr>
              <p:cNvPr name="TextBox 16" id="16"/>
              <p:cNvSpPr txBox="true"/>
              <p:nvPr/>
            </p:nvSpPr>
            <p:spPr>
              <a:xfrm>
                <a:off x="0" y="-19050"/>
                <a:ext cx="1377923" cy="87003"/>
              </a:xfrm>
              <a:prstGeom prst="rect">
                <a:avLst/>
              </a:prstGeom>
            </p:spPr>
            <p:txBody>
              <a:bodyPr anchor="ctr" rtlCol="false" tIns="50800" lIns="50800" bIns="50800" rIns="50800"/>
              <a:lstStyle/>
              <a:p>
                <a:pPr algn="ctr">
                  <a:lnSpc>
                    <a:spcPts val="2859"/>
                  </a:lnSpc>
                </a:pPr>
              </a:p>
            </p:txBody>
          </p:sp>
        </p:grpSp>
        <p:sp>
          <p:nvSpPr>
            <p:cNvPr name="TextBox 17" id="17"/>
            <p:cNvSpPr txBox="true"/>
            <p:nvPr/>
          </p:nvSpPr>
          <p:spPr>
            <a:xfrm rot="-5319687">
              <a:off x="10631220" y="19811638"/>
              <a:ext cx="1298642" cy="395493"/>
            </a:xfrm>
            <a:prstGeom prst="rect">
              <a:avLst/>
            </a:prstGeom>
          </p:spPr>
          <p:txBody>
            <a:bodyPr anchor="t" rtlCol="false" tIns="0" lIns="0" bIns="0" rIns="0">
              <a:spAutoFit/>
            </a:bodyPr>
            <a:lstStyle/>
            <a:p>
              <a:pPr algn="ctr">
                <a:lnSpc>
                  <a:spcPts val="2459"/>
                </a:lnSpc>
                <a:spcBef>
                  <a:spcPct val="0"/>
                </a:spcBef>
              </a:pPr>
              <a:r>
                <a:rPr lang="en-US" sz="1891">
                  <a:solidFill>
                    <a:srgbClr val="000000"/>
                  </a:solidFill>
                  <a:latin typeface="Oswald"/>
                </a:rPr>
                <a:t>HIGHER</a:t>
              </a:r>
            </a:p>
          </p:txBody>
        </p:sp>
        <p:sp>
          <p:nvSpPr>
            <p:cNvPr name="TextBox 18" id="18"/>
            <p:cNvSpPr txBox="true"/>
            <p:nvPr/>
          </p:nvSpPr>
          <p:spPr>
            <a:xfrm rot="-5400000">
              <a:off x="11476274" y="20506688"/>
              <a:ext cx="341840" cy="297864"/>
            </a:xfrm>
            <a:prstGeom prst="rect">
              <a:avLst/>
            </a:prstGeom>
          </p:spPr>
          <p:txBody>
            <a:bodyPr anchor="t" rtlCol="false" tIns="0" lIns="0" bIns="0" rIns="0">
              <a:spAutoFit/>
            </a:bodyPr>
            <a:lstStyle/>
            <a:p>
              <a:pPr algn="ctr">
                <a:lnSpc>
                  <a:spcPts val="1844"/>
                </a:lnSpc>
                <a:spcBef>
                  <a:spcPct val="0"/>
                </a:spcBef>
              </a:pPr>
              <a:r>
                <a:rPr lang="en-US" sz="1419">
                  <a:solidFill>
                    <a:srgbClr val="000000"/>
                  </a:solidFill>
                  <a:latin typeface="Oswald"/>
                </a:rPr>
                <a:t>No</a:t>
              </a:r>
            </a:p>
          </p:txBody>
        </p:sp>
        <p:sp>
          <p:nvSpPr>
            <p:cNvPr name="TextBox 19" id="19"/>
            <p:cNvSpPr txBox="true"/>
            <p:nvPr/>
          </p:nvSpPr>
          <p:spPr>
            <a:xfrm rot="-5400000">
              <a:off x="11415500" y="19193272"/>
              <a:ext cx="463389" cy="297864"/>
            </a:xfrm>
            <a:prstGeom prst="rect">
              <a:avLst/>
            </a:prstGeom>
          </p:spPr>
          <p:txBody>
            <a:bodyPr anchor="t" rtlCol="false" tIns="0" lIns="0" bIns="0" rIns="0">
              <a:spAutoFit/>
            </a:bodyPr>
            <a:lstStyle/>
            <a:p>
              <a:pPr algn="ctr">
                <a:lnSpc>
                  <a:spcPts val="1844"/>
                </a:lnSpc>
                <a:spcBef>
                  <a:spcPct val="0"/>
                </a:spcBef>
              </a:pPr>
              <a:r>
                <a:rPr lang="en-US" sz="1419">
                  <a:solidFill>
                    <a:srgbClr val="000000"/>
                  </a:solidFill>
                  <a:latin typeface="Oswald"/>
                </a:rPr>
                <a:t>Yes</a:t>
              </a:r>
            </a:p>
          </p:txBody>
        </p:sp>
        <p:sp>
          <p:nvSpPr>
            <p:cNvPr name="TextBox 20" id="20"/>
            <p:cNvSpPr txBox="true"/>
            <p:nvPr/>
          </p:nvSpPr>
          <p:spPr>
            <a:xfrm rot="0">
              <a:off x="12162286" y="21563907"/>
              <a:ext cx="124271" cy="297864"/>
            </a:xfrm>
            <a:prstGeom prst="rect">
              <a:avLst/>
            </a:prstGeom>
          </p:spPr>
          <p:txBody>
            <a:bodyPr anchor="t" rtlCol="false" tIns="0" lIns="0" bIns="0" rIns="0">
              <a:spAutoFit/>
            </a:bodyPr>
            <a:lstStyle/>
            <a:p>
              <a:pPr algn="ctr">
                <a:lnSpc>
                  <a:spcPts val="1844"/>
                </a:lnSpc>
                <a:spcBef>
                  <a:spcPct val="0"/>
                </a:spcBef>
              </a:pPr>
              <a:r>
                <a:rPr lang="en-US" sz="1419">
                  <a:solidFill>
                    <a:srgbClr val="000000"/>
                  </a:solidFill>
                  <a:latin typeface="Oswald"/>
                </a:rPr>
                <a:t>0</a:t>
              </a:r>
            </a:p>
          </p:txBody>
        </p:sp>
        <p:sp>
          <p:nvSpPr>
            <p:cNvPr name="TextBox 21" id="21"/>
            <p:cNvSpPr txBox="true"/>
            <p:nvPr/>
          </p:nvSpPr>
          <p:spPr>
            <a:xfrm rot="0">
              <a:off x="13741083" y="21582455"/>
              <a:ext cx="114510" cy="297864"/>
            </a:xfrm>
            <a:prstGeom prst="rect">
              <a:avLst/>
            </a:prstGeom>
          </p:spPr>
          <p:txBody>
            <a:bodyPr anchor="t" rtlCol="false" tIns="0" lIns="0" bIns="0" rIns="0">
              <a:spAutoFit/>
            </a:bodyPr>
            <a:lstStyle/>
            <a:p>
              <a:pPr algn="ctr">
                <a:lnSpc>
                  <a:spcPts val="1844"/>
                </a:lnSpc>
                <a:spcBef>
                  <a:spcPct val="0"/>
                </a:spcBef>
              </a:pPr>
              <a:r>
                <a:rPr lang="en-US" sz="1419">
                  <a:solidFill>
                    <a:srgbClr val="000000"/>
                  </a:solidFill>
                  <a:latin typeface="Oswald"/>
                </a:rPr>
                <a:t>5</a:t>
              </a:r>
            </a:p>
          </p:txBody>
        </p:sp>
        <p:sp>
          <p:nvSpPr>
            <p:cNvPr name="TextBox 22" id="22"/>
            <p:cNvSpPr txBox="true"/>
            <p:nvPr/>
          </p:nvSpPr>
          <p:spPr>
            <a:xfrm rot="0">
              <a:off x="15249234" y="21563907"/>
              <a:ext cx="219446" cy="297864"/>
            </a:xfrm>
            <a:prstGeom prst="rect">
              <a:avLst/>
            </a:prstGeom>
          </p:spPr>
          <p:txBody>
            <a:bodyPr anchor="t" rtlCol="false" tIns="0" lIns="0" bIns="0" rIns="0">
              <a:spAutoFit/>
            </a:bodyPr>
            <a:lstStyle/>
            <a:p>
              <a:pPr algn="ctr">
                <a:lnSpc>
                  <a:spcPts val="1844"/>
                </a:lnSpc>
                <a:spcBef>
                  <a:spcPct val="0"/>
                </a:spcBef>
              </a:pPr>
              <a:r>
                <a:rPr lang="en-US" sz="1419">
                  <a:solidFill>
                    <a:srgbClr val="000000"/>
                  </a:solidFill>
                  <a:latin typeface="Oswald"/>
                </a:rPr>
                <a:t>10</a:t>
              </a:r>
            </a:p>
          </p:txBody>
        </p:sp>
        <p:sp>
          <p:nvSpPr>
            <p:cNvPr name="TextBox 23" id="23"/>
            <p:cNvSpPr txBox="true"/>
            <p:nvPr/>
          </p:nvSpPr>
          <p:spPr>
            <a:xfrm rot="0">
              <a:off x="16862321" y="21563907"/>
              <a:ext cx="209684" cy="297864"/>
            </a:xfrm>
            <a:prstGeom prst="rect">
              <a:avLst/>
            </a:prstGeom>
          </p:spPr>
          <p:txBody>
            <a:bodyPr anchor="t" rtlCol="false" tIns="0" lIns="0" bIns="0" rIns="0">
              <a:spAutoFit/>
            </a:bodyPr>
            <a:lstStyle/>
            <a:p>
              <a:pPr algn="ctr">
                <a:lnSpc>
                  <a:spcPts val="1844"/>
                </a:lnSpc>
                <a:spcBef>
                  <a:spcPct val="0"/>
                </a:spcBef>
              </a:pPr>
              <a:r>
                <a:rPr lang="en-US" sz="1419">
                  <a:solidFill>
                    <a:srgbClr val="000000"/>
                  </a:solidFill>
                  <a:latin typeface="Oswald"/>
                </a:rPr>
                <a:t>15</a:t>
              </a:r>
            </a:p>
          </p:txBody>
        </p:sp>
        <p:sp>
          <p:nvSpPr>
            <p:cNvPr name="TextBox 24" id="24"/>
            <p:cNvSpPr txBox="true"/>
            <p:nvPr/>
          </p:nvSpPr>
          <p:spPr>
            <a:xfrm rot="0">
              <a:off x="18471199" y="21563907"/>
              <a:ext cx="239157" cy="297864"/>
            </a:xfrm>
            <a:prstGeom prst="rect">
              <a:avLst/>
            </a:prstGeom>
          </p:spPr>
          <p:txBody>
            <a:bodyPr anchor="t" rtlCol="false" tIns="0" lIns="0" bIns="0" rIns="0">
              <a:spAutoFit/>
            </a:bodyPr>
            <a:lstStyle/>
            <a:p>
              <a:pPr algn="ctr">
                <a:lnSpc>
                  <a:spcPts val="1844"/>
                </a:lnSpc>
                <a:spcBef>
                  <a:spcPct val="0"/>
                </a:spcBef>
              </a:pPr>
              <a:r>
                <a:rPr lang="en-US" sz="1419">
                  <a:solidFill>
                    <a:srgbClr val="000000"/>
                  </a:solidFill>
                  <a:latin typeface="Oswald"/>
                </a:rPr>
                <a:t>20</a:t>
              </a:r>
            </a:p>
          </p:txBody>
        </p:sp>
        <p:sp>
          <p:nvSpPr>
            <p:cNvPr name="TextBox 25" id="25"/>
            <p:cNvSpPr txBox="true"/>
            <p:nvPr/>
          </p:nvSpPr>
          <p:spPr>
            <a:xfrm rot="0">
              <a:off x="14775630" y="21842721"/>
              <a:ext cx="1402464" cy="395493"/>
            </a:xfrm>
            <a:prstGeom prst="rect">
              <a:avLst/>
            </a:prstGeom>
          </p:spPr>
          <p:txBody>
            <a:bodyPr anchor="t" rtlCol="false" tIns="0" lIns="0" bIns="0" rIns="0">
              <a:spAutoFit/>
            </a:bodyPr>
            <a:lstStyle/>
            <a:p>
              <a:pPr algn="ctr">
                <a:lnSpc>
                  <a:spcPts val="2459"/>
                </a:lnSpc>
                <a:spcBef>
                  <a:spcPct val="0"/>
                </a:spcBef>
              </a:pPr>
              <a:r>
                <a:rPr lang="en-US" sz="1891">
                  <a:solidFill>
                    <a:srgbClr val="000000"/>
                  </a:solidFill>
                  <a:latin typeface="Oswald"/>
                </a:rPr>
                <a:t>FINAL VOTE </a:t>
              </a:r>
            </a:p>
          </p:txBody>
        </p:sp>
        <p:sp>
          <p:nvSpPr>
            <p:cNvPr name="Freeform 26" id="26"/>
            <p:cNvSpPr/>
            <p:nvPr/>
          </p:nvSpPr>
          <p:spPr>
            <a:xfrm flipH="false" flipV="false" rot="0">
              <a:off x="5948360" y="18078681"/>
              <a:ext cx="3724446" cy="3671071"/>
            </a:xfrm>
            <a:custGeom>
              <a:avLst/>
              <a:gdLst/>
              <a:ahLst/>
              <a:cxnLst/>
              <a:rect r="r" b="b" t="t" l="l"/>
              <a:pathLst>
                <a:path h="3671071" w="3724446">
                  <a:moveTo>
                    <a:pt x="0" y="0"/>
                  </a:moveTo>
                  <a:lnTo>
                    <a:pt x="3724447" y="0"/>
                  </a:lnTo>
                  <a:lnTo>
                    <a:pt x="3724447" y="3671071"/>
                  </a:lnTo>
                  <a:lnTo>
                    <a:pt x="0" y="3671071"/>
                  </a:lnTo>
                  <a:lnTo>
                    <a:pt x="0" y="0"/>
                  </a:lnTo>
                  <a:close/>
                </a:path>
              </a:pathLst>
            </a:custGeom>
            <a:blipFill>
              <a:blip r:embed="rId3"/>
              <a:stretch>
                <a:fillRect l="0" t="0" r="0" b="0"/>
              </a:stretch>
            </a:blipFill>
          </p:spPr>
        </p:sp>
        <p:grpSp>
          <p:nvGrpSpPr>
            <p:cNvPr name="Group 27" id="27"/>
            <p:cNvGrpSpPr/>
            <p:nvPr/>
          </p:nvGrpSpPr>
          <p:grpSpPr>
            <a:xfrm rot="0">
              <a:off x="9391792" y="19688302"/>
              <a:ext cx="407215" cy="225915"/>
              <a:chOff x="0" y="0"/>
              <a:chExt cx="80438" cy="44625"/>
            </a:xfrm>
          </p:grpSpPr>
          <p:sp>
            <p:nvSpPr>
              <p:cNvPr name="Freeform 28" id="28"/>
              <p:cNvSpPr/>
              <p:nvPr/>
            </p:nvSpPr>
            <p:spPr>
              <a:xfrm flipH="false" flipV="false" rot="0">
                <a:off x="0" y="0"/>
                <a:ext cx="80438" cy="44625"/>
              </a:xfrm>
              <a:custGeom>
                <a:avLst/>
                <a:gdLst/>
                <a:ahLst/>
                <a:cxnLst/>
                <a:rect r="r" b="b" t="t" l="l"/>
                <a:pathLst>
                  <a:path h="44625" w="80438">
                    <a:moveTo>
                      <a:pt x="0" y="0"/>
                    </a:moveTo>
                    <a:lnTo>
                      <a:pt x="80438" y="0"/>
                    </a:lnTo>
                    <a:lnTo>
                      <a:pt x="80438" y="44625"/>
                    </a:lnTo>
                    <a:lnTo>
                      <a:pt x="0" y="44625"/>
                    </a:lnTo>
                    <a:close/>
                  </a:path>
                </a:pathLst>
              </a:custGeom>
              <a:solidFill>
                <a:srgbClr val="FFFFFF"/>
              </a:solidFill>
            </p:spPr>
          </p:sp>
          <p:sp>
            <p:nvSpPr>
              <p:cNvPr name="TextBox 29" id="29"/>
              <p:cNvSpPr txBox="true"/>
              <p:nvPr/>
            </p:nvSpPr>
            <p:spPr>
              <a:xfrm>
                <a:off x="0" y="-9525"/>
                <a:ext cx="80438" cy="54150"/>
              </a:xfrm>
              <a:prstGeom prst="rect">
                <a:avLst/>
              </a:prstGeom>
            </p:spPr>
            <p:txBody>
              <a:bodyPr anchor="ctr" rtlCol="false" tIns="53700" lIns="53700" bIns="53700" rIns="53700"/>
              <a:lstStyle/>
              <a:p>
                <a:pPr algn="ctr">
                  <a:lnSpc>
                    <a:spcPts val="2860"/>
                  </a:lnSpc>
                </a:pPr>
              </a:p>
            </p:txBody>
          </p:sp>
        </p:grpSp>
        <p:grpSp>
          <p:nvGrpSpPr>
            <p:cNvPr name="Group 30" id="30"/>
            <p:cNvGrpSpPr/>
            <p:nvPr/>
          </p:nvGrpSpPr>
          <p:grpSpPr>
            <a:xfrm rot="0">
              <a:off x="5948360" y="20163452"/>
              <a:ext cx="407215" cy="225915"/>
              <a:chOff x="0" y="0"/>
              <a:chExt cx="80438" cy="44625"/>
            </a:xfrm>
          </p:grpSpPr>
          <p:sp>
            <p:nvSpPr>
              <p:cNvPr name="Freeform 31" id="31"/>
              <p:cNvSpPr/>
              <p:nvPr/>
            </p:nvSpPr>
            <p:spPr>
              <a:xfrm flipH="false" flipV="false" rot="0">
                <a:off x="0" y="0"/>
                <a:ext cx="80438" cy="44625"/>
              </a:xfrm>
              <a:custGeom>
                <a:avLst/>
                <a:gdLst/>
                <a:ahLst/>
                <a:cxnLst/>
                <a:rect r="r" b="b" t="t" l="l"/>
                <a:pathLst>
                  <a:path h="44625" w="80438">
                    <a:moveTo>
                      <a:pt x="0" y="0"/>
                    </a:moveTo>
                    <a:lnTo>
                      <a:pt x="80438" y="0"/>
                    </a:lnTo>
                    <a:lnTo>
                      <a:pt x="80438" y="44625"/>
                    </a:lnTo>
                    <a:lnTo>
                      <a:pt x="0" y="44625"/>
                    </a:lnTo>
                    <a:close/>
                  </a:path>
                </a:pathLst>
              </a:custGeom>
              <a:solidFill>
                <a:srgbClr val="FFFFFF"/>
              </a:solidFill>
            </p:spPr>
          </p:sp>
          <p:sp>
            <p:nvSpPr>
              <p:cNvPr name="TextBox 32" id="32"/>
              <p:cNvSpPr txBox="true"/>
              <p:nvPr/>
            </p:nvSpPr>
            <p:spPr>
              <a:xfrm>
                <a:off x="0" y="-9525"/>
                <a:ext cx="80438" cy="54150"/>
              </a:xfrm>
              <a:prstGeom prst="rect">
                <a:avLst/>
              </a:prstGeom>
            </p:spPr>
            <p:txBody>
              <a:bodyPr anchor="ctr" rtlCol="false" tIns="53700" lIns="53700" bIns="53700" rIns="53700"/>
              <a:lstStyle/>
              <a:p>
                <a:pPr algn="ctr">
                  <a:lnSpc>
                    <a:spcPts val="2860"/>
                  </a:lnSpc>
                </a:pPr>
              </a:p>
            </p:txBody>
          </p:sp>
        </p:grpSp>
        <p:sp>
          <p:nvSpPr>
            <p:cNvPr name="TextBox 33" id="33"/>
            <p:cNvSpPr txBox="true"/>
            <p:nvPr/>
          </p:nvSpPr>
          <p:spPr>
            <a:xfrm rot="0">
              <a:off x="5894605" y="20048867"/>
              <a:ext cx="460970" cy="426508"/>
            </a:xfrm>
            <a:prstGeom prst="rect">
              <a:avLst/>
            </a:prstGeom>
          </p:spPr>
          <p:txBody>
            <a:bodyPr anchor="t" rtlCol="false" tIns="0" lIns="0" bIns="0" rIns="0">
              <a:spAutoFit/>
            </a:bodyPr>
            <a:lstStyle/>
            <a:p>
              <a:pPr algn="ctr">
                <a:lnSpc>
                  <a:spcPts val="2600"/>
                </a:lnSpc>
                <a:spcBef>
                  <a:spcPct val="0"/>
                </a:spcBef>
              </a:pPr>
              <a:r>
                <a:rPr lang="en-US" sz="2000">
                  <a:solidFill>
                    <a:srgbClr val="000000"/>
                  </a:solidFill>
                  <a:latin typeface="Oswald"/>
                </a:rPr>
                <a:t>YES</a:t>
              </a:r>
            </a:p>
          </p:txBody>
        </p:sp>
        <p:sp>
          <p:nvSpPr>
            <p:cNvPr name="TextBox 34" id="34"/>
            <p:cNvSpPr txBox="true"/>
            <p:nvPr/>
          </p:nvSpPr>
          <p:spPr>
            <a:xfrm rot="0">
              <a:off x="9391792" y="19506707"/>
              <a:ext cx="361355" cy="426508"/>
            </a:xfrm>
            <a:prstGeom prst="rect">
              <a:avLst/>
            </a:prstGeom>
          </p:spPr>
          <p:txBody>
            <a:bodyPr anchor="t" rtlCol="false" tIns="0" lIns="0" bIns="0" rIns="0">
              <a:spAutoFit/>
            </a:bodyPr>
            <a:lstStyle/>
            <a:p>
              <a:pPr algn="ctr">
                <a:lnSpc>
                  <a:spcPts val="2600"/>
                </a:lnSpc>
                <a:spcBef>
                  <a:spcPct val="0"/>
                </a:spcBef>
              </a:pPr>
              <a:r>
                <a:rPr lang="en-US" sz="2000">
                  <a:solidFill>
                    <a:srgbClr val="000000"/>
                  </a:solidFill>
                  <a:latin typeface="Oswald"/>
                </a:rPr>
                <a:t>NO</a:t>
              </a:r>
            </a:p>
          </p:txBody>
        </p:sp>
        <p:sp>
          <p:nvSpPr>
            <p:cNvPr name="TextBox 35" id="35"/>
            <p:cNvSpPr txBox="true"/>
            <p:nvPr/>
          </p:nvSpPr>
          <p:spPr>
            <a:xfrm rot="0">
              <a:off x="0" y="18936141"/>
              <a:ext cx="3676055" cy="1484835"/>
            </a:xfrm>
            <a:prstGeom prst="rect">
              <a:avLst/>
            </a:prstGeom>
          </p:spPr>
          <p:txBody>
            <a:bodyPr anchor="t" rtlCol="false" tIns="0" lIns="0" bIns="0" rIns="0">
              <a:spAutoFit/>
            </a:bodyPr>
            <a:lstStyle/>
            <a:p>
              <a:pPr algn="ctr">
                <a:lnSpc>
                  <a:spcPts val="9100"/>
                </a:lnSpc>
                <a:spcBef>
                  <a:spcPct val="0"/>
                </a:spcBef>
              </a:pPr>
              <a:r>
                <a:rPr lang="en-US" sz="7000">
                  <a:solidFill>
                    <a:srgbClr val="000000"/>
                  </a:solidFill>
                  <a:latin typeface="Oswald"/>
                </a:rPr>
                <a:t>Higher</a:t>
              </a:r>
            </a:p>
          </p:txBody>
        </p:sp>
        <p:sp>
          <p:nvSpPr>
            <p:cNvPr name="Freeform 36" id="36"/>
            <p:cNvSpPr/>
            <p:nvPr/>
          </p:nvSpPr>
          <p:spPr>
            <a:xfrm flipH="false" flipV="false" rot="-8846845">
              <a:off x="15727556" y="2179934"/>
              <a:ext cx="11568690" cy="11870857"/>
            </a:xfrm>
            <a:custGeom>
              <a:avLst/>
              <a:gdLst/>
              <a:ahLst/>
              <a:cxnLst/>
              <a:rect r="r" b="b" t="t" l="l"/>
              <a:pathLst>
                <a:path h="11870857" w="11568690">
                  <a:moveTo>
                    <a:pt x="0" y="0"/>
                  </a:moveTo>
                  <a:lnTo>
                    <a:pt x="11568689" y="0"/>
                  </a:lnTo>
                  <a:lnTo>
                    <a:pt x="11568689" y="11870857"/>
                  </a:lnTo>
                  <a:lnTo>
                    <a:pt x="0" y="118708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false" flipV="false" rot="0">
              <a:off x="10801067" y="9540307"/>
              <a:ext cx="8113412" cy="4057477"/>
            </a:xfrm>
            <a:custGeom>
              <a:avLst/>
              <a:gdLst/>
              <a:ahLst/>
              <a:cxnLst/>
              <a:rect r="r" b="b" t="t" l="l"/>
              <a:pathLst>
                <a:path h="4057477" w="8113412">
                  <a:moveTo>
                    <a:pt x="0" y="0"/>
                  </a:moveTo>
                  <a:lnTo>
                    <a:pt x="8113412" y="0"/>
                  </a:lnTo>
                  <a:lnTo>
                    <a:pt x="8113412" y="4057477"/>
                  </a:lnTo>
                  <a:lnTo>
                    <a:pt x="0" y="4057477"/>
                  </a:lnTo>
                  <a:lnTo>
                    <a:pt x="0" y="0"/>
                  </a:lnTo>
                  <a:close/>
                </a:path>
              </a:pathLst>
            </a:custGeom>
            <a:blipFill>
              <a:blip r:embed="rId6"/>
              <a:stretch>
                <a:fillRect l="-2233" t="0" r="0" b="-2214"/>
              </a:stretch>
            </a:blipFill>
          </p:spPr>
        </p:sp>
        <p:grpSp>
          <p:nvGrpSpPr>
            <p:cNvPr name="Group 38" id="38"/>
            <p:cNvGrpSpPr/>
            <p:nvPr/>
          </p:nvGrpSpPr>
          <p:grpSpPr>
            <a:xfrm rot="-5400000">
              <a:off x="10550276" y="11011550"/>
              <a:ext cx="784379" cy="330611"/>
              <a:chOff x="0" y="0"/>
              <a:chExt cx="161220" cy="67953"/>
            </a:xfrm>
          </p:grpSpPr>
          <p:sp>
            <p:nvSpPr>
              <p:cNvPr name="Freeform 39" id="39"/>
              <p:cNvSpPr/>
              <p:nvPr/>
            </p:nvSpPr>
            <p:spPr>
              <a:xfrm flipH="false" flipV="false" rot="0">
                <a:off x="0" y="0"/>
                <a:ext cx="161220" cy="67953"/>
              </a:xfrm>
              <a:custGeom>
                <a:avLst/>
                <a:gdLst/>
                <a:ahLst/>
                <a:cxnLst/>
                <a:rect r="r" b="b" t="t" l="l"/>
                <a:pathLst>
                  <a:path h="67953" w="161220">
                    <a:moveTo>
                      <a:pt x="0" y="0"/>
                    </a:moveTo>
                    <a:lnTo>
                      <a:pt x="161220" y="0"/>
                    </a:lnTo>
                    <a:lnTo>
                      <a:pt x="161220" y="67953"/>
                    </a:lnTo>
                    <a:lnTo>
                      <a:pt x="0" y="67953"/>
                    </a:lnTo>
                    <a:close/>
                  </a:path>
                </a:pathLst>
              </a:custGeom>
              <a:solidFill>
                <a:srgbClr val="FFFFFF"/>
              </a:solidFill>
            </p:spPr>
          </p:sp>
          <p:sp>
            <p:nvSpPr>
              <p:cNvPr name="TextBox 40" id="40"/>
              <p:cNvSpPr txBox="true"/>
              <p:nvPr/>
            </p:nvSpPr>
            <p:spPr>
              <a:xfrm>
                <a:off x="0" y="-9525"/>
                <a:ext cx="161220" cy="77478"/>
              </a:xfrm>
              <a:prstGeom prst="rect">
                <a:avLst/>
              </a:prstGeom>
            </p:spPr>
            <p:txBody>
              <a:bodyPr anchor="ctr" rtlCol="false" tIns="51608" lIns="51608" bIns="51608" rIns="51608"/>
              <a:lstStyle/>
              <a:p>
                <a:pPr algn="ctr">
                  <a:lnSpc>
                    <a:spcPts val="2860"/>
                  </a:lnSpc>
                </a:pPr>
              </a:p>
            </p:txBody>
          </p:sp>
        </p:grpSp>
        <p:grpSp>
          <p:nvGrpSpPr>
            <p:cNvPr name="Group 41" id="41"/>
            <p:cNvGrpSpPr/>
            <p:nvPr/>
          </p:nvGrpSpPr>
          <p:grpSpPr>
            <a:xfrm rot="-5400000">
              <a:off x="10457651" y="11064602"/>
              <a:ext cx="1637769" cy="330611"/>
              <a:chOff x="0" y="0"/>
              <a:chExt cx="336624" cy="67953"/>
            </a:xfrm>
          </p:grpSpPr>
          <p:sp>
            <p:nvSpPr>
              <p:cNvPr name="Freeform 42" id="42"/>
              <p:cNvSpPr/>
              <p:nvPr/>
            </p:nvSpPr>
            <p:spPr>
              <a:xfrm flipH="false" flipV="false" rot="0">
                <a:off x="0" y="0"/>
                <a:ext cx="336624" cy="67953"/>
              </a:xfrm>
              <a:custGeom>
                <a:avLst/>
                <a:gdLst/>
                <a:ahLst/>
                <a:cxnLst/>
                <a:rect r="r" b="b" t="t" l="l"/>
                <a:pathLst>
                  <a:path h="67953" w="336624">
                    <a:moveTo>
                      <a:pt x="0" y="0"/>
                    </a:moveTo>
                    <a:lnTo>
                      <a:pt x="336624" y="0"/>
                    </a:lnTo>
                    <a:lnTo>
                      <a:pt x="336624" y="67953"/>
                    </a:lnTo>
                    <a:lnTo>
                      <a:pt x="0" y="67953"/>
                    </a:lnTo>
                    <a:close/>
                  </a:path>
                </a:pathLst>
              </a:custGeom>
              <a:solidFill>
                <a:srgbClr val="FFFFFF"/>
              </a:solidFill>
            </p:spPr>
          </p:sp>
          <p:sp>
            <p:nvSpPr>
              <p:cNvPr name="TextBox 43" id="43"/>
              <p:cNvSpPr txBox="true"/>
              <p:nvPr/>
            </p:nvSpPr>
            <p:spPr>
              <a:xfrm>
                <a:off x="0" y="-9525"/>
                <a:ext cx="336624" cy="77478"/>
              </a:xfrm>
              <a:prstGeom prst="rect">
                <a:avLst/>
              </a:prstGeom>
            </p:spPr>
            <p:txBody>
              <a:bodyPr anchor="ctr" rtlCol="false" tIns="51608" lIns="51608" bIns="51608" rIns="51608"/>
              <a:lstStyle/>
              <a:p>
                <a:pPr algn="ctr">
                  <a:lnSpc>
                    <a:spcPts val="2860"/>
                  </a:lnSpc>
                </a:pPr>
              </a:p>
            </p:txBody>
          </p:sp>
        </p:grpSp>
        <p:grpSp>
          <p:nvGrpSpPr>
            <p:cNvPr name="Group 44" id="44"/>
            <p:cNvGrpSpPr/>
            <p:nvPr/>
          </p:nvGrpSpPr>
          <p:grpSpPr>
            <a:xfrm rot="0">
              <a:off x="11742064" y="12910210"/>
              <a:ext cx="6703973" cy="330611"/>
              <a:chOff x="0" y="0"/>
              <a:chExt cx="1377923" cy="67953"/>
            </a:xfrm>
          </p:grpSpPr>
          <p:sp>
            <p:nvSpPr>
              <p:cNvPr name="Freeform 45" id="45"/>
              <p:cNvSpPr/>
              <p:nvPr/>
            </p:nvSpPr>
            <p:spPr>
              <a:xfrm flipH="false" flipV="false" rot="0">
                <a:off x="0" y="0"/>
                <a:ext cx="1377923" cy="67953"/>
              </a:xfrm>
              <a:custGeom>
                <a:avLst/>
                <a:gdLst/>
                <a:ahLst/>
                <a:cxnLst/>
                <a:rect r="r" b="b" t="t" l="l"/>
                <a:pathLst>
                  <a:path h="67953" w="1377923">
                    <a:moveTo>
                      <a:pt x="0" y="0"/>
                    </a:moveTo>
                    <a:lnTo>
                      <a:pt x="1377923" y="0"/>
                    </a:lnTo>
                    <a:lnTo>
                      <a:pt x="1377923" y="67953"/>
                    </a:lnTo>
                    <a:lnTo>
                      <a:pt x="0" y="67953"/>
                    </a:lnTo>
                    <a:close/>
                  </a:path>
                </a:pathLst>
              </a:custGeom>
              <a:solidFill>
                <a:srgbClr val="FFFFFF"/>
              </a:solidFill>
            </p:spPr>
          </p:sp>
          <p:sp>
            <p:nvSpPr>
              <p:cNvPr name="TextBox 46" id="46"/>
              <p:cNvSpPr txBox="true"/>
              <p:nvPr/>
            </p:nvSpPr>
            <p:spPr>
              <a:xfrm>
                <a:off x="0" y="-9525"/>
                <a:ext cx="1377923" cy="77478"/>
              </a:xfrm>
              <a:prstGeom prst="rect">
                <a:avLst/>
              </a:prstGeom>
            </p:spPr>
            <p:txBody>
              <a:bodyPr anchor="ctr" rtlCol="false" tIns="51608" lIns="51608" bIns="51608" rIns="51608"/>
              <a:lstStyle/>
              <a:p>
                <a:pPr algn="ctr">
                  <a:lnSpc>
                    <a:spcPts val="2860"/>
                  </a:lnSpc>
                </a:pPr>
              </a:p>
            </p:txBody>
          </p:sp>
        </p:grpSp>
        <p:grpSp>
          <p:nvGrpSpPr>
            <p:cNvPr name="Group 47" id="47"/>
            <p:cNvGrpSpPr/>
            <p:nvPr/>
          </p:nvGrpSpPr>
          <p:grpSpPr>
            <a:xfrm rot="-127072">
              <a:off x="14746833" y="13255202"/>
              <a:ext cx="784379" cy="330611"/>
              <a:chOff x="0" y="0"/>
              <a:chExt cx="161220" cy="67953"/>
            </a:xfrm>
          </p:grpSpPr>
          <p:sp>
            <p:nvSpPr>
              <p:cNvPr name="Freeform 48" id="48"/>
              <p:cNvSpPr/>
              <p:nvPr/>
            </p:nvSpPr>
            <p:spPr>
              <a:xfrm flipH="false" flipV="false" rot="0">
                <a:off x="0" y="0"/>
                <a:ext cx="161220" cy="67953"/>
              </a:xfrm>
              <a:custGeom>
                <a:avLst/>
                <a:gdLst/>
                <a:ahLst/>
                <a:cxnLst/>
                <a:rect r="r" b="b" t="t" l="l"/>
                <a:pathLst>
                  <a:path h="67953" w="161220">
                    <a:moveTo>
                      <a:pt x="0" y="0"/>
                    </a:moveTo>
                    <a:lnTo>
                      <a:pt x="161220" y="0"/>
                    </a:lnTo>
                    <a:lnTo>
                      <a:pt x="161220" y="67953"/>
                    </a:lnTo>
                    <a:lnTo>
                      <a:pt x="0" y="67953"/>
                    </a:lnTo>
                    <a:close/>
                  </a:path>
                </a:pathLst>
              </a:custGeom>
              <a:solidFill>
                <a:srgbClr val="FFFFFF"/>
              </a:solidFill>
            </p:spPr>
          </p:sp>
          <p:sp>
            <p:nvSpPr>
              <p:cNvPr name="TextBox 49" id="49"/>
              <p:cNvSpPr txBox="true"/>
              <p:nvPr/>
            </p:nvSpPr>
            <p:spPr>
              <a:xfrm>
                <a:off x="0" y="-9525"/>
                <a:ext cx="161220" cy="77478"/>
              </a:xfrm>
              <a:prstGeom prst="rect">
                <a:avLst/>
              </a:prstGeom>
            </p:spPr>
            <p:txBody>
              <a:bodyPr anchor="ctr" rtlCol="false" tIns="51608" lIns="51608" bIns="51608" rIns="51608"/>
              <a:lstStyle/>
              <a:p>
                <a:pPr algn="ctr">
                  <a:lnSpc>
                    <a:spcPts val="2860"/>
                  </a:lnSpc>
                </a:pPr>
              </a:p>
            </p:txBody>
          </p:sp>
        </p:grpSp>
        <p:grpSp>
          <p:nvGrpSpPr>
            <p:cNvPr name="Group 50" id="50"/>
            <p:cNvGrpSpPr/>
            <p:nvPr/>
          </p:nvGrpSpPr>
          <p:grpSpPr>
            <a:xfrm rot="-5400000">
              <a:off x="10745559" y="11206834"/>
              <a:ext cx="784379" cy="330611"/>
              <a:chOff x="0" y="0"/>
              <a:chExt cx="161220" cy="67953"/>
            </a:xfrm>
          </p:grpSpPr>
          <p:sp>
            <p:nvSpPr>
              <p:cNvPr name="Freeform 51" id="51"/>
              <p:cNvSpPr/>
              <p:nvPr/>
            </p:nvSpPr>
            <p:spPr>
              <a:xfrm flipH="false" flipV="false" rot="0">
                <a:off x="0" y="0"/>
                <a:ext cx="161220" cy="67953"/>
              </a:xfrm>
              <a:custGeom>
                <a:avLst/>
                <a:gdLst/>
                <a:ahLst/>
                <a:cxnLst/>
                <a:rect r="r" b="b" t="t" l="l"/>
                <a:pathLst>
                  <a:path h="67953" w="161220">
                    <a:moveTo>
                      <a:pt x="0" y="0"/>
                    </a:moveTo>
                    <a:lnTo>
                      <a:pt x="161220" y="0"/>
                    </a:lnTo>
                    <a:lnTo>
                      <a:pt x="161220" y="67953"/>
                    </a:lnTo>
                    <a:lnTo>
                      <a:pt x="0" y="67953"/>
                    </a:lnTo>
                    <a:close/>
                  </a:path>
                </a:pathLst>
              </a:custGeom>
              <a:solidFill>
                <a:srgbClr val="FFFFFF"/>
              </a:solidFill>
            </p:spPr>
          </p:sp>
          <p:sp>
            <p:nvSpPr>
              <p:cNvPr name="TextBox 52" id="52"/>
              <p:cNvSpPr txBox="true"/>
              <p:nvPr/>
            </p:nvSpPr>
            <p:spPr>
              <a:xfrm>
                <a:off x="0" y="-9525"/>
                <a:ext cx="161220" cy="77478"/>
              </a:xfrm>
              <a:prstGeom prst="rect">
                <a:avLst/>
              </a:prstGeom>
            </p:spPr>
            <p:txBody>
              <a:bodyPr anchor="ctr" rtlCol="false" tIns="51608" lIns="51608" bIns="51608" rIns="51608"/>
              <a:lstStyle/>
              <a:p>
                <a:pPr algn="ctr">
                  <a:lnSpc>
                    <a:spcPts val="2860"/>
                  </a:lnSpc>
                </a:pPr>
              </a:p>
            </p:txBody>
          </p:sp>
        </p:grpSp>
        <p:sp>
          <p:nvSpPr>
            <p:cNvPr name="Freeform 53" id="53"/>
            <p:cNvSpPr/>
            <p:nvPr/>
          </p:nvSpPr>
          <p:spPr>
            <a:xfrm flipH="false" flipV="false" rot="0">
              <a:off x="5081091" y="9276672"/>
              <a:ext cx="4107346" cy="4323522"/>
            </a:xfrm>
            <a:custGeom>
              <a:avLst/>
              <a:gdLst/>
              <a:ahLst/>
              <a:cxnLst/>
              <a:rect r="r" b="b" t="t" l="l"/>
              <a:pathLst>
                <a:path h="4323522" w="4107346">
                  <a:moveTo>
                    <a:pt x="0" y="0"/>
                  </a:moveTo>
                  <a:lnTo>
                    <a:pt x="4107346" y="0"/>
                  </a:lnTo>
                  <a:lnTo>
                    <a:pt x="4107346" y="4323522"/>
                  </a:lnTo>
                  <a:lnTo>
                    <a:pt x="0" y="4323522"/>
                  </a:lnTo>
                  <a:lnTo>
                    <a:pt x="0" y="0"/>
                  </a:lnTo>
                  <a:close/>
                </a:path>
              </a:pathLst>
            </a:custGeom>
            <a:blipFill>
              <a:blip r:embed="rId7"/>
              <a:stretch>
                <a:fillRect l="0" t="0" r="0" b="0"/>
              </a:stretch>
            </a:blipFill>
          </p:spPr>
        </p:sp>
        <p:grpSp>
          <p:nvGrpSpPr>
            <p:cNvPr name="Group 54" id="54"/>
            <p:cNvGrpSpPr/>
            <p:nvPr/>
          </p:nvGrpSpPr>
          <p:grpSpPr>
            <a:xfrm rot="0">
              <a:off x="7663783" y="12757846"/>
              <a:ext cx="417746" cy="460536"/>
              <a:chOff x="0" y="0"/>
              <a:chExt cx="82518" cy="90970"/>
            </a:xfrm>
          </p:grpSpPr>
          <p:sp>
            <p:nvSpPr>
              <p:cNvPr name="Freeform 55" id="55"/>
              <p:cNvSpPr/>
              <p:nvPr/>
            </p:nvSpPr>
            <p:spPr>
              <a:xfrm flipH="false" flipV="false" rot="0">
                <a:off x="0" y="0"/>
                <a:ext cx="82518" cy="90970"/>
              </a:xfrm>
              <a:custGeom>
                <a:avLst/>
                <a:gdLst/>
                <a:ahLst/>
                <a:cxnLst/>
                <a:rect r="r" b="b" t="t" l="l"/>
                <a:pathLst>
                  <a:path h="90970" w="82518">
                    <a:moveTo>
                      <a:pt x="0" y="0"/>
                    </a:moveTo>
                    <a:lnTo>
                      <a:pt x="82518" y="0"/>
                    </a:lnTo>
                    <a:lnTo>
                      <a:pt x="82518" y="90970"/>
                    </a:lnTo>
                    <a:lnTo>
                      <a:pt x="0" y="90970"/>
                    </a:lnTo>
                    <a:close/>
                  </a:path>
                </a:pathLst>
              </a:custGeom>
              <a:solidFill>
                <a:srgbClr val="FFFFFF"/>
              </a:solidFill>
            </p:spPr>
          </p:sp>
          <p:sp>
            <p:nvSpPr>
              <p:cNvPr name="TextBox 56" id="56"/>
              <p:cNvSpPr txBox="true"/>
              <p:nvPr/>
            </p:nvSpPr>
            <p:spPr>
              <a:xfrm>
                <a:off x="0" y="-9525"/>
                <a:ext cx="82518" cy="100495"/>
              </a:xfrm>
              <a:prstGeom prst="rect">
                <a:avLst/>
              </a:prstGeom>
            </p:spPr>
            <p:txBody>
              <a:bodyPr anchor="ctr" rtlCol="false" tIns="53700" lIns="53700" bIns="53700" rIns="53700"/>
              <a:lstStyle/>
              <a:p>
                <a:pPr algn="ctr">
                  <a:lnSpc>
                    <a:spcPts val="2860"/>
                  </a:lnSpc>
                </a:pPr>
              </a:p>
            </p:txBody>
          </p:sp>
        </p:grpSp>
        <p:grpSp>
          <p:nvGrpSpPr>
            <p:cNvPr name="Group 57" id="57"/>
            <p:cNvGrpSpPr/>
            <p:nvPr/>
          </p:nvGrpSpPr>
          <p:grpSpPr>
            <a:xfrm rot="0">
              <a:off x="6987702" y="9276672"/>
              <a:ext cx="417746" cy="460536"/>
              <a:chOff x="0" y="0"/>
              <a:chExt cx="82518" cy="90970"/>
            </a:xfrm>
          </p:grpSpPr>
          <p:sp>
            <p:nvSpPr>
              <p:cNvPr name="Freeform 58" id="58"/>
              <p:cNvSpPr/>
              <p:nvPr/>
            </p:nvSpPr>
            <p:spPr>
              <a:xfrm flipH="false" flipV="false" rot="0">
                <a:off x="0" y="0"/>
                <a:ext cx="82518" cy="90970"/>
              </a:xfrm>
              <a:custGeom>
                <a:avLst/>
                <a:gdLst/>
                <a:ahLst/>
                <a:cxnLst/>
                <a:rect r="r" b="b" t="t" l="l"/>
                <a:pathLst>
                  <a:path h="90970" w="82518">
                    <a:moveTo>
                      <a:pt x="0" y="0"/>
                    </a:moveTo>
                    <a:lnTo>
                      <a:pt x="82518" y="0"/>
                    </a:lnTo>
                    <a:lnTo>
                      <a:pt x="82518" y="90970"/>
                    </a:lnTo>
                    <a:lnTo>
                      <a:pt x="0" y="90970"/>
                    </a:lnTo>
                    <a:close/>
                  </a:path>
                </a:pathLst>
              </a:custGeom>
              <a:solidFill>
                <a:srgbClr val="FFFFFF"/>
              </a:solidFill>
            </p:spPr>
          </p:sp>
          <p:sp>
            <p:nvSpPr>
              <p:cNvPr name="TextBox 59" id="59"/>
              <p:cNvSpPr txBox="true"/>
              <p:nvPr/>
            </p:nvSpPr>
            <p:spPr>
              <a:xfrm>
                <a:off x="0" y="-9525"/>
                <a:ext cx="82518" cy="100495"/>
              </a:xfrm>
              <a:prstGeom prst="rect">
                <a:avLst/>
              </a:prstGeom>
            </p:spPr>
            <p:txBody>
              <a:bodyPr anchor="ctr" rtlCol="false" tIns="53700" lIns="53700" bIns="53700" rIns="53700"/>
              <a:lstStyle/>
              <a:p>
                <a:pPr algn="ctr">
                  <a:lnSpc>
                    <a:spcPts val="2860"/>
                  </a:lnSpc>
                </a:pPr>
              </a:p>
            </p:txBody>
          </p:sp>
        </p:grpSp>
        <p:sp>
          <p:nvSpPr>
            <p:cNvPr name="TextBox 60" id="60"/>
            <p:cNvSpPr txBox="true"/>
            <p:nvPr/>
          </p:nvSpPr>
          <p:spPr>
            <a:xfrm rot="0">
              <a:off x="7663783" y="12665356"/>
              <a:ext cx="223639" cy="426508"/>
            </a:xfrm>
            <a:prstGeom prst="rect">
              <a:avLst/>
            </a:prstGeom>
          </p:spPr>
          <p:txBody>
            <a:bodyPr anchor="t" rtlCol="false" tIns="0" lIns="0" bIns="0" rIns="0">
              <a:spAutoFit/>
            </a:bodyPr>
            <a:lstStyle/>
            <a:p>
              <a:pPr algn="ctr">
                <a:lnSpc>
                  <a:spcPts val="2600"/>
                </a:lnSpc>
                <a:spcBef>
                  <a:spcPct val="0"/>
                </a:spcBef>
              </a:pPr>
              <a:r>
                <a:rPr lang="en-US" sz="2000">
                  <a:solidFill>
                    <a:srgbClr val="000000"/>
                  </a:solidFill>
                  <a:latin typeface="Oswald"/>
                </a:rPr>
                <a:t>M</a:t>
              </a:r>
            </a:p>
          </p:txBody>
        </p:sp>
        <p:sp>
          <p:nvSpPr>
            <p:cNvPr name="TextBox 61" id="61"/>
            <p:cNvSpPr txBox="true"/>
            <p:nvPr/>
          </p:nvSpPr>
          <p:spPr>
            <a:xfrm rot="0">
              <a:off x="7339170" y="9279398"/>
              <a:ext cx="132556" cy="426508"/>
            </a:xfrm>
            <a:prstGeom prst="rect">
              <a:avLst/>
            </a:prstGeom>
          </p:spPr>
          <p:txBody>
            <a:bodyPr anchor="t" rtlCol="false" tIns="0" lIns="0" bIns="0" rIns="0">
              <a:spAutoFit/>
            </a:bodyPr>
            <a:lstStyle/>
            <a:p>
              <a:pPr algn="ctr">
                <a:lnSpc>
                  <a:spcPts val="2600"/>
                </a:lnSpc>
                <a:spcBef>
                  <a:spcPct val="0"/>
                </a:spcBef>
              </a:pPr>
              <a:r>
                <a:rPr lang="en-US" sz="2000">
                  <a:solidFill>
                    <a:srgbClr val="000000"/>
                  </a:solidFill>
                  <a:latin typeface="Oswald"/>
                </a:rPr>
                <a:t>F</a:t>
              </a:r>
            </a:p>
          </p:txBody>
        </p:sp>
        <p:sp>
          <p:nvSpPr>
            <p:cNvPr name="TextBox 62" id="62"/>
            <p:cNvSpPr txBox="true"/>
            <p:nvPr/>
          </p:nvSpPr>
          <p:spPr>
            <a:xfrm rot="0">
              <a:off x="11870472" y="12874775"/>
              <a:ext cx="126248" cy="302451"/>
            </a:xfrm>
            <a:prstGeom prst="rect">
              <a:avLst/>
            </a:prstGeom>
          </p:spPr>
          <p:txBody>
            <a:bodyPr anchor="t" rtlCol="false" tIns="0" lIns="0" bIns="0" rIns="0">
              <a:spAutoFit/>
            </a:bodyPr>
            <a:lstStyle/>
            <a:p>
              <a:pPr algn="ctr">
                <a:lnSpc>
                  <a:spcPts val="1874"/>
                </a:lnSpc>
                <a:spcBef>
                  <a:spcPct val="0"/>
                </a:spcBef>
              </a:pPr>
              <a:r>
                <a:rPr lang="en-US" sz="1441">
                  <a:solidFill>
                    <a:srgbClr val="000000"/>
                  </a:solidFill>
                  <a:latin typeface="Oswald"/>
                </a:rPr>
                <a:t>0</a:t>
              </a:r>
            </a:p>
          </p:txBody>
        </p:sp>
        <p:sp>
          <p:nvSpPr>
            <p:cNvPr name="TextBox 63" id="63"/>
            <p:cNvSpPr txBox="true"/>
            <p:nvPr/>
          </p:nvSpPr>
          <p:spPr>
            <a:xfrm rot="0">
              <a:off x="13478144" y="12874775"/>
              <a:ext cx="116331" cy="302451"/>
            </a:xfrm>
            <a:prstGeom prst="rect">
              <a:avLst/>
            </a:prstGeom>
          </p:spPr>
          <p:txBody>
            <a:bodyPr anchor="t" rtlCol="false" tIns="0" lIns="0" bIns="0" rIns="0">
              <a:spAutoFit/>
            </a:bodyPr>
            <a:lstStyle/>
            <a:p>
              <a:pPr algn="ctr">
                <a:lnSpc>
                  <a:spcPts val="1874"/>
                </a:lnSpc>
                <a:spcBef>
                  <a:spcPct val="0"/>
                </a:spcBef>
              </a:pPr>
              <a:r>
                <a:rPr lang="en-US" sz="1441">
                  <a:solidFill>
                    <a:srgbClr val="000000"/>
                  </a:solidFill>
                  <a:latin typeface="Oswald"/>
                </a:rPr>
                <a:t>5</a:t>
              </a:r>
            </a:p>
          </p:txBody>
        </p:sp>
        <p:sp>
          <p:nvSpPr>
            <p:cNvPr name="TextBox 64" id="64"/>
            <p:cNvSpPr txBox="true"/>
            <p:nvPr/>
          </p:nvSpPr>
          <p:spPr>
            <a:xfrm rot="0">
              <a:off x="15027554" y="12874775"/>
              <a:ext cx="222936" cy="302451"/>
            </a:xfrm>
            <a:prstGeom prst="rect">
              <a:avLst/>
            </a:prstGeom>
          </p:spPr>
          <p:txBody>
            <a:bodyPr anchor="t" rtlCol="false" tIns="0" lIns="0" bIns="0" rIns="0">
              <a:spAutoFit/>
            </a:bodyPr>
            <a:lstStyle/>
            <a:p>
              <a:pPr algn="ctr">
                <a:lnSpc>
                  <a:spcPts val="1874"/>
                </a:lnSpc>
                <a:spcBef>
                  <a:spcPct val="0"/>
                </a:spcBef>
              </a:pPr>
              <a:r>
                <a:rPr lang="en-US" sz="1441">
                  <a:solidFill>
                    <a:srgbClr val="000000"/>
                  </a:solidFill>
                  <a:latin typeface="Oswald"/>
                </a:rPr>
                <a:t>10</a:t>
              </a:r>
            </a:p>
          </p:txBody>
        </p:sp>
        <p:sp>
          <p:nvSpPr>
            <p:cNvPr name="TextBox 65" id="65"/>
            <p:cNvSpPr txBox="true"/>
            <p:nvPr/>
          </p:nvSpPr>
          <p:spPr>
            <a:xfrm rot="0">
              <a:off x="16631021" y="12874775"/>
              <a:ext cx="213019" cy="302451"/>
            </a:xfrm>
            <a:prstGeom prst="rect">
              <a:avLst/>
            </a:prstGeom>
          </p:spPr>
          <p:txBody>
            <a:bodyPr anchor="t" rtlCol="false" tIns="0" lIns="0" bIns="0" rIns="0">
              <a:spAutoFit/>
            </a:bodyPr>
            <a:lstStyle/>
            <a:p>
              <a:pPr algn="ctr">
                <a:lnSpc>
                  <a:spcPts val="1874"/>
                </a:lnSpc>
                <a:spcBef>
                  <a:spcPct val="0"/>
                </a:spcBef>
              </a:pPr>
              <a:r>
                <a:rPr lang="en-US" sz="1441">
                  <a:solidFill>
                    <a:srgbClr val="000000"/>
                  </a:solidFill>
                  <a:latin typeface="Oswald"/>
                </a:rPr>
                <a:t>15</a:t>
              </a:r>
            </a:p>
          </p:txBody>
        </p:sp>
        <p:sp>
          <p:nvSpPr>
            <p:cNvPr name="TextBox 66" id="66"/>
            <p:cNvSpPr txBox="true"/>
            <p:nvPr/>
          </p:nvSpPr>
          <p:spPr>
            <a:xfrm rot="0">
              <a:off x="18151320" y="12835345"/>
              <a:ext cx="242960" cy="302451"/>
            </a:xfrm>
            <a:prstGeom prst="rect">
              <a:avLst/>
            </a:prstGeom>
          </p:spPr>
          <p:txBody>
            <a:bodyPr anchor="t" rtlCol="false" tIns="0" lIns="0" bIns="0" rIns="0">
              <a:spAutoFit/>
            </a:bodyPr>
            <a:lstStyle/>
            <a:p>
              <a:pPr algn="ctr">
                <a:lnSpc>
                  <a:spcPts val="1874"/>
                </a:lnSpc>
                <a:spcBef>
                  <a:spcPct val="0"/>
                </a:spcBef>
              </a:pPr>
              <a:r>
                <a:rPr lang="en-US" sz="1441">
                  <a:solidFill>
                    <a:srgbClr val="000000"/>
                  </a:solidFill>
                  <a:latin typeface="Oswald"/>
                </a:rPr>
                <a:t>20</a:t>
              </a:r>
            </a:p>
          </p:txBody>
        </p:sp>
        <p:sp>
          <p:nvSpPr>
            <p:cNvPr name="TextBox 67" id="67"/>
            <p:cNvSpPr txBox="true"/>
            <p:nvPr/>
          </p:nvSpPr>
          <p:spPr>
            <a:xfrm rot="0">
              <a:off x="14426637" y="13137586"/>
              <a:ext cx="1424770" cy="401481"/>
            </a:xfrm>
            <a:prstGeom prst="rect">
              <a:avLst/>
            </a:prstGeom>
          </p:spPr>
          <p:txBody>
            <a:bodyPr anchor="t" rtlCol="false" tIns="0" lIns="0" bIns="0" rIns="0">
              <a:spAutoFit/>
            </a:bodyPr>
            <a:lstStyle/>
            <a:p>
              <a:pPr algn="ctr">
                <a:lnSpc>
                  <a:spcPts val="2498"/>
                </a:lnSpc>
                <a:spcBef>
                  <a:spcPct val="0"/>
                </a:spcBef>
              </a:pPr>
              <a:r>
                <a:rPr lang="en-US" sz="1922">
                  <a:solidFill>
                    <a:srgbClr val="000000"/>
                  </a:solidFill>
                  <a:latin typeface="Oswald"/>
                </a:rPr>
                <a:t>FINAL VOTE </a:t>
              </a:r>
            </a:p>
          </p:txBody>
        </p:sp>
        <p:sp>
          <p:nvSpPr>
            <p:cNvPr name="TextBox 68" id="68"/>
            <p:cNvSpPr txBox="true"/>
            <p:nvPr/>
          </p:nvSpPr>
          <p:spPr>
            <a:xfrm rot="-5400000">
              <a:off x="11164120" y="11703644"/>
              <a:ext cx="215308" cy="437522"/>
            </a:xfrm>
            <a:prstGeom prst="rect">
              <a:avLst/>
            </a:prstGeom>
          </p:spPr>
          <p:txBody>
            <a:bodyPr anchor="t" rtlCol="false" tIns="0" lIns="0" bIns="0" rIns="0">
              <a:spAutoFit/>
            </a:bodyPr>
            <a:lstStyle/>
            <a:p>
              <a:pPr algn="ctr">
                <a:lnSpc>
                  <a:spcPts val="2748"/>
                </a:lnSpc>
                <a:spcBef>
                  <a:spcPct val="0"/>
                </a:spcBef>
              </a:pPr>
              <a:r>
                <a:rPr lang="en-US" sz="2114">
                  <a:solidFill>
                    <a:srgbClr val="000000"/>
                  </a:solidFill>
                  <a:latin typeface="Oswald"/>
                </a:rPr>
                <a:t>F</a:t>
              </a:r>
            </a:p>
          </p:txBody>
        </p:sp>
        <p:sp>
          <p:nvSpPr>
            <p:cNvPr name="TextBox 69" id="69"/>
            <p:cNvSpPr txBox="true"/>
            <p:nvPr/>
          </p:nvSpPr>
          <p:spPr>
            <a:xfrm rot="-5400000">
              <a:off x="11164120" y="10299916"/>
              <a:ext cx="215308" cy="437522"/>
            </a:xfrm>
            <a:prstGeom prst="rect">
              <a:avLst/>
            </a:prstGeom>
          </p:spPr>
          <p:txBody>
            <a:bodyPr anchor="t" rtlCol="false" tIns="0" lIns="0" bIns="0" rIns="0">
              <a:spAutoFit/>
            </a:bodyPr>
            <a:lstStyle/>
            <a:p>
              <a:pPr algn="ctr">
                <a:lnSpc>
                  <a:spcPts val="2748"/>
                </a:lnSpc>
                <a:spcBef>
                  <a:spcPct val="0"/>
                </a:spcBef>
              </a:pPr>
              <a:r>
                <a:rPr lang="en-US" sz="2114">
                  <a:solidFill>
                    <a:srgbClr val="000000"/>
                  </a:solidFill>
                  <a:latin typeface="Oswald"/>
                </a:rPr>
                <a:t>M</a:t>
              </a:r>
            </a:p>
          </p:txBody>
        </p:sp>
        <p:sp>
          <p:nvSpPr>
            <p:cNvPr name="TextBox 70" id="70"/>
            <p:cNvSpPr txBox="true"/>
            <p:nvPr/>
          </p:nvSpPr>
          <p:spPr>
            <a:xfrm rot="-5319687">
              <a:off x="10666170" y="11028303"/>
              <a:ext cx="599267" cy="401481"/>
            </a:xfrm>
            <a:prstGeom prst="rect">
              <a:avLst/>
            </a:prstGeom>
          </p:spPr>
          <p:txBody>
            <a:bodyPr anchor="t" rtlCol="false" tIns="0" lIns="0" bIns="0" rIns="0">
              <a:spAutoFit/>
            </a:bodyPr>
            <a:lstStyle/>
            <a:p>
              <a:pPr algn="ctr">
                <a:lnSpc>
                  <a:spcPts val="2498"/>
                </a:lnSpc>
                <a:spcBef>
                  <a:spcPct val="0"/>
                </a:spcBef>
              </a:pPr>
              <a:r>
                <a:rPr lang="en-US" sz="1922">
                  <a:solidFill>
                    <a:srgbClr val="000000"/>
                  </a:solidFill>
                  <a:latin typeface="Oswald"/>
                </a:rPr>
                <a:t>SEX</a:t>
              </a:r>
            </a:p>
          </p:txBody>
        </p:sp>
        <p:sp>
          <p:nvSpPr>
            <p:cNvPr name="TextBox 71" id="71"/>
            <p:cNvSpPr txBox="true"/>
            <p:nvPr/>
          </p:nvSpPr>
          <p:spPr>
            <a:xfrm rot="0">
              <a:off x="0" y="10023008"/>
              <a:ext cx="3056930" cy="1475318"/>
            </a:xfrm>
            <a:prstGeom prst="rect">
              <a:avLst/>
            </a:prstGeom>
          </p:spPr>
          <p:txBody>
            <a:bodyPr anchor="t" rtlCol="false" tIns="0" lIns="0" bIns="0" rIns="0">
              <a:spAutoFit/>
            </a:bodyPr>
            <a:lstStyle/>
            <a:p>
              <a:pPr algn="ctr">
                <a:lnSpc>
                  <a:spcPts val="9099"/>
                </a:lnSpc>
                <a:spcBef>
                  <a:spcPct val="0"/>
                </a:spcBef>
              </a:pPr>
              <a:r>
                <a:rPr lang="en-US" sz="6999">
                  <a:solidFill>
                    <a:srgbClr val="000000"/>
                  </a:solidFill>
                  <a:latin typeface="Oswald"/>
                </a:rPr>
                <a:t>Gender</a:t>
              </a:r>
            </a:p>
          </p:txBody>
        </p:sp>
        <p:sp>
          <p:nvSpPr>
            <p:cNvPr name="Freeform 72" id="72"/>
            <p:cNvSpPr/>
            <p:nvPr/>
          </p:nvSpPr>
          <p:spPr>
            <a:xfrm flipH="false" flipV="false" rot="4956350">
              <a:off x="17986181" y="16795397"/>
              <a:ext cx="11568690" cy="11870857"/>
            </a:xfrm>
            <a:custGeom>
              <a:avLst/>
              <a:gdLst/>
              <a:ahLst/>
              <a:cxnLst/>
              <a:rect r="r" b="b" t="t" l="l"/>
              <a:pathLst>
                <a:path h="11870857" w="11568690">
                  <a:moveTo>
                    <a:pt x="0" y="0"/>
                  </a:moveTo>
                  <a:lnTo>
                    <a:pt x="11568689" y="0"/>
                  </a:lnTo>
                  <a:lnTo>
                    <a:pt x="11568689" y="11870857"/>
                  </a:lnTo>
                  <a:lnTo>
                    <a:pt x="0" y="118708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3" id="73"/>
            <p:cNvGrpSpPr/>
            <p:nvPr/>
          </p:nvGrpSpPr>
          <p:grpSpPr>
            <a:xfrm rot="0">
              <a:off x="11342179" y="17807052"/>
              <a:ext cx="7939240" cy="444437"/>
              <a:chOff x="0" y="0"/>
              <a:chExt cx="1568245" cy="87790"/>
            </a:xfrm>
          </p:grpSpPr>
          <p:sp>
            <p:nvSpPr>
              <p:cNvPr name="Freeform 74" id="74"/>
              <p:cNvSpPr/>
              <p:nvPr/>
            </p:nvSpPr>
            <p:spPr>
              <a:xfrm flipH="false" flipV="false" rot="0">
                <a:off x="0" y="0"/>
                <a:ext cx="1568245" cy="87790"/>
              </a:xfrm>
              <a:custGeom>
                <a:avLst/>
                <a:gdLst/>
                <a:ahLst/>
                <a:cxnLst/>
                <a:rect r="r" b="b" t="t" l="l"/>
                <a:pathLst>
                  <a:path h="87790" w="1568245">
                    <a:moveTo>
                      <a:pt x="0" y="0"/>
                    </a:moveTo>
                    <a:lnTo>
                      <a:pt x="1568245" y="0"/>
                    </a:lnTo>
                    <a:lnTo>
                      <a:pt x="1568245" y="87790"/>
                    </a:lnTo>
                    <a:lnTo>
                      <a:pt x="0" y="87790"/>
                    </a:lnTo>
                    <a:close/>
                  </a:path>
                </a:pathLst>
              </a:custGeom>
              <a:solidFill>
                <a:srgbClr val="FFFFFF"/>
              </a:solidFill>
            </p:spPr>
          </p:sp>
          <p:sp>
            <p:nvSpPr>
              <p:cNvPr name="TextBox 75" id="75"/>
              <p:cNvSpPr txBox="true"/>
              <p:nvPr/>
            </p:nvSpPr>
            <p:spPr>
              <a:xfrm>
                <a:off x="0" y="-19050"/>
                <a:ext cx="1568245" cy="106840"/>
              </a:xfrm>
              <a:prstGeom prst="rect">
                <a:avLst/>
              </a:prstGeom>
            </p:spPr>
            <p:txBody>
              <a:bodyPr anchor="ctr" rtlCol="false" tIns="53700" lIns="53700" bIns="53700" rIns="53700"/>
              <a:lstStyle/>
              <a:p>
                <a:pPr algn="ctr">
                  <a:lnSpc>
                    <a:spcPts val="1949"/>
                  </a:lnSpc>
                </a:pPr>
              </a:p>
            </p:txBody>
          </p:sp>
        </p:grpSp>
        <p:sp>
          <p:nvSpPr>
            <p:cNvPr name="TextBox 76" id="76"/>
            <p:cNvSpPr txBox="true"/>
            <p:nvPr/>
          </p:nvSpPr>
          <p:spPr>
            <a:xfrm rot="-5400000">
              <a:off x="11321282" y="17382995"/>
              <a:ext cx="1313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0</a:t>
              </a:r>
            </a:p>
          </p:txBody>
        </p:sp>
        <p:sp>
          <p:nvSpPr>
            <p:cNvPr name="TextBox 77" id="77"/>
            <p:cNvSpPr txBox="true"/>
            <p:nvPr/>
          </p:nvSpPr>
          <p:spPr>
            <a:xfrm rot="0">
              <a:off x="12220301" y="17857821"/>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15</a:t>
              </a:r>
            </a:p>
          </p:txBody>
        </p:sp>
        <p:sp>
          <p:nvSpPr>
            <p:cNvPr name="TextBox 78" id="78"/>
            <p:cNvSpPr txBox="true"/>
            <p:nvPr/>
          </p:nvSpPr>
          <p:spPr>
            <a:xfrm rot="0">
              <a:off x="12986667" y="17857821"/>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16</a:t>
              </a:r>
            </a:p>
          </p:txBody>
        </p:sp>
        <p:sp>
          <p:nvSpPr>
            <p:cNvPr name="TextBox 79" id="79"/>
            <p:cNvSpPr txBox="true"/>
            <p:nvPr/>
          </p:nvSpPr>
          <p:spPr>
            <a:xfrm rot="0">
              <a:off x="13816401" y="17857821"/>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17</a:t>
              </a:r>
            </a:p>
          </p:txBody>
        </p:sp>
        <p:sp>
          <p:nvSpPr>
            <p:cNvPr name="TextBox 80" id="80"/>
            <p:cNvSpPr txBox="true"/>
            <p:nvPr/>
          </p:nvSpPr>
          <p:spPr>
            <a:xfrm rot="0">
              <a:off x="14586784" y="17857821"/>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18</a:t>
              </a:r>
            </a:p>
          </p:txBody>
        </p:sp>
        <p:sp>
          <p:nvSpPr>
            <p:cNvPr name="TextBox 81" id="81"/>
            <p:cNvSpPr txBox="true"/>
            <p:nvPr/>
          </p:nvSpPr>
          <p:spPr>
            <a:xfrm rot="0">
              <a:off x="15353150" y="17857821"/>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19</a:t>
              </a:r>
            </a:p>
          </p:txBody>
        </p:sp>
        <p:sp>
          <p:nvSpPr>
            <p:cNvPr name="TextBox 82" id="82"/>
            <p:cNvSpPr txBox="true"/>
            <p:nvPr/>
          </p:nvSpPr>
          <p:spPr>
            <a:xfrm rot="0">
              <a:off x="16119515" y="17857821"/>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20</a:t>
              </a:r>
            </a:p>
          </p:txBody>
        </p:sp>
        <p:sp>
          <p:nvSpPr>
            <p:cNvPr name="TextBox 83" id="83"/>
            <p:cNvSpPr txBox="true"/>
            <p:nvPr/>
          </p:nvSpPr>
          <p:spPr>
            <a:xfrm rot="0">
              <a:off x="16885881" y="17857821"/>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21</a:t>
              </a:r>
            </a:p>
          </p:txBody>
        </p:sp>
        <p:sp>
          <p:nvSpPr>
            <p:cNvPr name="TextBox 84" id="84"/>
            <p:cNvSpPr txBox="true"/>
            <p:nvPr/>
          </p:nvSpPr>
          <p:spPr>
            <a:xfrm rot="0">
              <a:off x="17652246" y="17857821"/>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22</a:t>
              </a:r>
            </a:p>
          </p:txBody>
        </p:sp>
        <p:sp>
          <p:nvSpPr>
            <p:cNvPr name="Freeform 85" id="85"/>
            <p:cNvSpPr/>
            <p:nvPr/>
          </p:nvSpPr>
          <p:spPr>
            <a:xfrm flipH="false" flipV="false" rot="0">
              <a:off x="4887247" y="13767266"/>
              <a:ext cx="6066371" cy="3788957"/>
            </a:xfrm>
            <a:custGeom>
              <a:avLst/>
              <a:gdLst/>
              <a:ahLst/>
              <a:cxnLst/>
              <a:rect r="r" b="b" t="t" l="l"/>
              <a:pathLst>
                <a:path h="3788957" w="6066371">
                  <a:moveTo>
                    <a:pt x="0" y="0"/>
                  </a:moveTo>
                  <a:lnTo>
                    <a:pt x="6066371" y="0"/>
                  </a:lnTo>
                  <a:lnTo>
                    <a:pt x="6066371" y="3788957"/>
                  </a:lnTo>
                  <a:lnTo>
                    <a:pt x="0" y="3788957"/>
                  </a:lnTo>
                  <a:lnTo>
                    <a:pt x="0" y="0"/>
                  </a:lnTo>
                  <a:close/>
                </a:path>
              </a:pathLst>
            </a:custGeom>
            <a:blipFill>
              <a:blip r:embed="rId8"/>
              <a:stretch>
                <a:fillRect l="0" t="-10958" r="0" b="0"/>
              </a:stretch>
            </a:blipFill>
          </p:spPr>
        </p:sp>
        <p:sp>
          <p:nvSpPr>
            <p:cNvPr name="Freeform 86" id="86"/>
            <p:cNvSpPr/>
            <p:nvPr/>
          </p:nvSpPr>
          <p:spPr>
            <a:xfrm flipH="false" flipV="false" rot="-24000">
              <a:off x="11042596" y="13676575"/>
              <a:ext cx="8063871" cy="4533081"/>
            </a:xfrm>
            <a:custGeom>
              <a:avLst/>
              <a:gdLst/>
              <a:ahLst/>
              <a:cxnLst/>
              <a:rect r="r" b="b" t="t" l="l"/>
              <a:pathLst>
                <a:path h="4533081" w="8063871">
                  <a:moveTo>
                    <a:pt x="31256" y="0"/>
                  </a:moveTo>
                  <a:lnTo>
                    <a:pt x="8063871" y="56079"/>
                  </a:lnTo>
                  <a:lnTo>
                    <a:pt x="8032615" y="4533081"/>
                  </a:lnTo>
                  <a:lnTo>
                    <a:pt x="0" y="4477002"/>
                  </a:lnTo>
                  <a:lnTo>
                    <a:pt x="31256" y="0"/>
                  </a:lnTo>
                  <a:close/>
                </a:path>
              </a:pathLst>
            </a:custGeom>
            <a:blipFill>
              <a:blip r:embed="rId9"/>
              <a:stretch>
                <a:fillRect l="-55" t="-12944" r="0" b="-10406"/>
              </a:stretch>
            </a:blipFill>
          </p:spPr>
        </p:sp>
        <p:grpSp>
          <p:nvGrpSpPr>
            <p:cNvPr name="Group 87" id="87"/>
            <p:cNvGrpSpPr/>
            <p:nvPr/>
          </p:nvGrpSpPr>
          <p:grpSpPr>
            <a:xfrm rot="0">
              <a:off x="11325951" y="13584007"/>
              <a:ext cx="413421" cy="4114800"/>
              <a:chOff x="0" y="0"/>
              <a:chExt cx="81663" cy="812800"/>
            </a:xfrm>
          </p:grpSpPr>
          <p:sp>
            <p:nvSpPr>
              <p:cNvPr name="Freeform 88" id="88"/>
              <p:cNvSpPr/>
              <p:nvPr/>
            </p:nvSpPr>
            <p:spPr>
              <a:xfrm flipH="false" flipV="false" rot="0">
                <a:off x="0" y="0"/>
                <a:ext cx="81663" cy="812800"/>
              </a:xfrm>
              <a:custGeom>
                <a:avLst/>
                <a:gdLst/>
                <a:ahLst/>
                <a:cxnLst/>
                <a:rect r="r" b="b" t="t" l="l"/>
                <a:pathLst>
                  <a:path h="812800" w="81663">
                    <a:moveTo>
                      <a:pt x="0" y="0"/>
                    </a:moveTo>
                    <a:lnTo>
                      <a:pt x="81663" y="0"/>
                    </a:lnTo>
                    <a:lnTo>
                      <a:pt x="81663" y="812800"/>
                    </a:lnTo>
                    <a:lnTo>
                      <a:pt x="0" y="812800"/>
                    </a:lnTo>
                    <a:close/>
                  </a:path>
                </a:pathLst>
              </a:custGeom>
              <a:solidFill>
                <a:srgbClr val="FFFFFF"/>
              </a:solidFill>
            </p:spPr>
          </p:sp>
          <p:sp>
            <p:nvSpPr>
              <p:cNvPr name="TextBox 89" id="89"/>
              <p:cNvSpPr txBox="true"/>
              <p:nvPr/>
            </p:nvSpPr>
            <p:spPr>
              <a:xfrm>
                <a:off x="0" y="-19050"/>
                <a:ext cx="81663" cy="831850"/>
              </a:xfrm>
              <a:prstGeom prst="rect">
                <a:avLst/>
              </a:prstGeom>
            </p:spPr>
            <p:txBody>
              <a:bodyPr anchor="ctr" rtlCol="false" tIns="53700" lIns="53700" bIns="53700" rIns="53700"/>
              <a:lstStyle/>
              <a:p>
                <a:pPr algn="ctr">
                  <a:lnSpc>
                    <a:spcPts val="2054"/>
                  </a:lnSpc>
                </a:pPr>
              </a:p>
            </p:txBody>
          </p:sp>
        </p:grpSp>
        <p:grpSp>
          <p:nvGrpSpPr>
            <p:cNvPr name="Group 90" id="90"/>
            <p:cNvGrpSpPr/>
            <p:nvPr/>
          </p:nvGrpSpPr>
          <p:grpSpPr>
            <a:xfrm rot="0">
              <a:off x="10734332" y="13767266"/>
              <a:ext cx="591619" cy="3675637"/>
              <a:chOff x="0" y="0"/>
              <a:chExt cx="116863" cy="726052"/>
            </a:xfrm>
          </p:grpSpPr>
          <p:sp>
            <p:nvSpPr>
              <p:cNvPr name="Freeform 91" id="91"/>
              <p:cNvSpPr/>
              <p:nvPr/>
            </p:nvSpPr>
            <p:spPr>
              <a:xfrm flipH="false" flipV="false" rot="0">
                <a:off x="0" y="0"/>
                <a:ext cx="116863" cy="726052"/>
              </a:xfrm>
              <a:custGeom>
                <a:avLst/>
                <a:gdLst/>
                <a:ahLst/>
                <a:cxnLst/>
                <a:rect r="r" b="b" t="t" l="l"/>
                <a:pathLst>
                  <a:path h="726052" w="116863">
                    <a:moveTo>
                      <a:pt x="0" y="0"/>
                    </a:moveTo>
                    <a:lnTo>
                      <a:pt x="116863" y="0"/>
                    </a:lnTo>
                    <a:lnTo>
                      <a:pt x="116863" y="726052"/>
                    </a:lnTo>
                    <a:lnTo>
                      <a:pt x="0" y="726052"/>
                    </a:lnTo>
                    <a:close/>
                  </a:path>
                </a:pathLst>
              </a:custGeom>
              <a:solidFill>
                <a:srgbClr val="FFFFFF"/>
              </a:solidFill>
            </p:spPr>
          </p:sp>
          <p:sp>
            <p:nvSpPr>
              <p:cNvPr name="TextBox 92" id="92"/>
              <p:cNvSpPr txBox="true"/>
              <p:nvPr/>
            </p:nvSpPr>
            <p:spPr>
              <a:xfrm>
                <a:off x="0" y="-19050"/>
                <a:ext cx="116863" cy="745102"/>
              </a:xfrm>
              <a:prstGeom prst="rect">
                <a:avLst/>
              </a:prstGeom>
            </p:spPr>
            <p:txBody>
              <a:bodyPr anchor="ctr" rtlCol="false" tIns="53700" lIns="53700" bIns="53700" rIns="53700"/>
              <a:lstStyle/>
              <a:p>
                <a:pPr algn="ctr">
                  <a:lnSpc>
                    <a:spcPts val="1949"/>
                  </a:lnSpc>
                </a:pPr>
              </a:p>
            </p:txBody>
          </p:sp>
        </p:grpSp>
        <p:grpSp>
          <p:nvGrpSpPr>
            <p:cNvPr name="Group 93" id="93"/>
            <p:cNvGrpSpPr/>
            <p:nvPr/>
          </p:nvGrpSpPr>
          <p:grpSpPr>
            <a:xfrm rot="0">
              <a:off x="5658832" y="16761056"/>
              <a:ext cx="4974745" cy="444437"/>
              <a:chOff x="0" y="0"/>
              <a:chExt cx="982666" cy="87790"/>
            </a:xfrm>
          </p:grpSpPr>
          <p:sp>
            <p:nvSpPr>
              <p:cNvPr name="Freeform 94" id="94"/>
              <p:cNvSpPr/>
              <p:nvPr/>
            </p:nvSpPr>
            <p:spPr>
              <a:xfrm flipH="false" flipV="false" rot="0">
                <a:off x="0" y="0"/>
                <a:ext cx="982666" cy="87790"/>
              </a:xfrm>
              <a:custGeom>
                <a:avLst/>
                <a:gdLst/>
                <a:ahLst/>
                <a:cxnLst/>
                <a:rect r="r" b="b" t="t" l="l"/>
                <a:pathLst>
                  <a:path h="87790" w="982666">
                    <a:moveTo>
                      <a:pt x="0" y="0"/>
                    </a:moveTo>
                    <a:lnTo>
                      <a:pt x="982666" y="0"/>
                    </a:lnTo>
                    <a:lnTo>
                      <a:pt x="982666" y="87790"/>
                    </a:lnTo>
                    <a:lnTo>
                      <a:pt x="0" y="87790"/>
                    </a:lnTo>
                    <a:close/>
                  </a:path>
                </a:pathLst>
              </a:custGeom>
              <a:solidFill>
                <a:srgbClr val="FFFFFF"/>
              </a:solidFill>
            </p:spPr>
          </p:sp>
          <p:sp>
            <p:nvSpPr>
              <p:cNvPr name="TextBox 95" id="95"/>
              <p:cNvSpPr txBox="true"/>
              <p:nvPr/>
            </p:nvSpPr>
            <p:spPr>
              <a:xfrm>
                <a:off x="0" y="-19050"/>
                <a:ext cx="982666" cy="106840"/>
              </a:xfrm>
              <a:prstGeom prst="rect">
                <a:avLst/>
              </a:prstGeom>
            </p:spPr>
            <p:txBody>
              <a:bodyPr anchor="ctr" rtlCol="false" tIns="53700" lIns="53700" bIns="53700" rIns="53700"/>
              <a:lstStyle/>
              <a:p>
                <a:pPr algn="ctr">
                  <a:lnSpc>
                    <a:spcPts val="1949"/>
                  </a:lnSpc>
                </a:pPr>
              </a:p>
            </p:txBody>
          </p:sp>
        </p:grpSp>
        <p:grpSp>
          <p:nvGrpSpPr>
            <p:cNvPr name="Group 96" id="96"/>
            <p:cNvGrpSpPr/>
            <p:nvPr/>
          </p:nvGrpSpPr>
          <p:grpSpPr>
            <a:xfrm rot="0">
              <a:off x="6972184" y="17065856"/>
              <a:ext cx="2348041" cy="500975"/>
              <a:chOff x="0" y="0"/>
              <a:chExt cx="463811" cy="98958"/>
            </a:xfrm>
          </p:grpSpPr>
          <p:sp>
            <p:nvSpPr>
              <p:cNvPr name="Freeform 97" id="97"/>
              <p:cNvSpPr/>
              <p:nvPr/>
            </p:nvSpPr>
            <p:spPr>
              <a:xfrm flipH="false" flipV="false" rot="0">
                <a:off x="0" y="0"/>
                <a:ext cx="463811" cy="98958"/>
              </a:xfrm>
              <a:custGeom>
                <a:avLst/>
                <a:gdLst/>
                <a:ahLst/>
                <a:cxnLst/>
                <a:rect r="r" b="b" t="t" l="l"/>
                <a:pathLst>
                  <a:path h="98958" w="463811">
                    <a:moveTo>
                      <a:pt x="0" y="0"/>
                    </a:moveTo>
                    <a:lnTo>
                      <a:pt x="463811" y="0"/>
                    </a:lnTo>
                    <a:lnTo>
                      <a:pt x="463811" y="98958"/>
                    </a:lnTo>
                    <a:lnTo>
                      <a:pt x="0" y="98958"/>
                    </a:lnTo>
                    <a:close/>
                  </a:path>
                </a:pathLst>
              </a:custGeom>
              <a:solidFill>
                <a:srgbClr val="FFFFFF"/>
              </a:solidFill>
            </p:spPr>
          </p:sp>
          <p:sp>
            <p:nvSpPr>
              <p:cNvPr name="TextBox 98" id="98"/>
              <p:cNvSpPr txBox="true"/>
              <p:nvPr/>
            </p:nvSpPr>
            <p:spPr>
              <a:xfrm>
                <a:off x="0" y="-19050"/>
                <a:ext cx="463811" cy="118008"/>
              </a:xfrm>
              <a:prstGeom prst="rect">
                <a:avLst/>
              </a:prstGeom>
            </p:spPr>
            <p:txBody>
              <a:bodyPr anchor="ctr" rtlCol="false" tIns="53700" lIns="53700" bIns="53700" rIns="53700"/>
              <a:lstStyle/>
              <a:p>
                <a:pPr algn="ctr">
                  <a:lnSpc>
                    <a:spcPts val="1949"/>
                  </a:lnSpc>
                </a:pPr>
              </a:p>
            </p:txBody>
          </p:sp>
        </p:grpSp>
        <p:grpSp>
          <p:nvGrpSpPr>
            <p:cNvPr name="Group 99" id="99"/>
            <p:cNvGrpSpPr/>
            <p:nvPr/>
          </p:nvGrpSpPr>
          <p:grpSpPr>
            <a:xfrm rot="0">
              <a:off x="4751740" y="14008203"/>
              <a:ext cx="614992" cy="2767767"/>
              <a:chOff x="0" y="0"/>
              <a:chExt cx="121480" cy="546719"/>
            </a:xfrm>
          </p:grpSpPr>
          <p:sp>
            <p:nvSpPr>
              <p:cNvPr name="Freeform 100" id="100"/>
              <p:cNvSpPr/>
              <p:nvPr/>
            </p:nvSpPr>
            <p:spPr>
              <a:xfrm flipH="false" flipV="false" rot="0">
                <a:off x="0" y="0"/>
                <a:ext cx="121480" cy="546719"/>
              </a:xfrm>
              <a:custGeom>
                <a:avLst/>
                <a:gdLst/>
                <a:ahLst/>
                <a:cxnLst/>
                <a:rect r="r" b="b" t="t" l="l"/>
                <a:pathLst>
                  <a:path h="546719" w="121480">
                    <a:moveTo>
                      <a:pt x="0" y="0"/>
                    </a:moveTo>
                    <a:lnTo>
                      <a:pt x="121480" y="0"/>
                    </a:lnTo>
                    <a:lnTo>
                      <a:pt x="121480" y="546719"/>
                    </a:lnTo>
                    <a:lnTo>
                      <a:pt x="0" y="546719"/>
                    </a:lnTo>
                    <a:close/>
                  </a:path>
                </a:pathLst>
              </a:custGeom>
              <a:solidFill>
                <a:srgbClr val="FFFFFF"/>
              </a:solidFill>
            </p:spPr>
          </p:sp>
          <p:sp>
            <p:nvSpPr>
              <p:cNvPr name="TextBox 101" id="101"/>
              <p:cNvSpPr txBox="true"/>
              <p:nvPr/>
            </p:nvSpPr>
            <p:spPr>
              <a:xfrm>
                <a:off x="0" y="-19050"/>
                <a:ext cx="121480" cy="565769"/>
              </a:xfrm>
              <a:prstGeom prst="rect">
                <a:avLst/>
              </a:prstGeom>
            </p:spPr>
            <p:txBody>
              <a:bodyPr anchor="ctr" rtlCol="false" tIns="53700" lIns="53700" bIns="53700" rIns="53700"/>
              <a:lstStyle/>
              <a:p>
                <a:pPr algn="ctr">
                  <a:lnSpc>
                    <a:spcPts val="1949"/>
                  </a:lnSpc>
                </a:pPr>
              </a:p>
            </p:txBody>
          </p:sp>
        </p:grpSp>
        <p:sp>
          <p:nvSpPr>
            <p:cNvPr name="TextBox 102" id="102"/>
            <p:cNvSpPr txBox="true"/>
            <p:nvPr/>
          </p:nvSpPr>
          <p:spPr>
            <a:xfrm rot="0">
              <a:off x="392418" y="14616331"/>
              <a:ext cx="2054423" cy="1484835"/>
            </a:xfrm>
            <a:prstGeom prst="rect">
              <a:avLst/>
            </a:prstGeom>
          </p:spPr>
          <p:txBody>
            <a:bodyPr anchor="t" rtlCol="false" tIns="0" lIns="0" bIns="0" rIns="0">
              <a:spAutoFit/>
            </a:bodyPr>
            <a:lstStyle/>
            <a:p>
              <a:pPr algn="ctr">
                <a:lnSpc>
                  <a:spcPts val="9100"/>
                </a:lnSpc>
                <a:spcBef>
                  <a:spcPct val="0"/>
                </a:spcBef>
              </a:pPr>
              <a:r>
                <a:rPr lang="en-US" sz="7000">
                  <a:solidFill>
                    <a:srgbClr val="000000"/>
                  </a:solidFill>
                  <a:latin typeface="Oswald"/>
                </a:rPr>
                <a:t>Age</a:t>
              </a:r>
            </a:p>
          </p:txBody>
        </p:sp>
        <p:sp>
          <p:nvSpPr>
            <p:cNvPr name="TextBox 103" id="103"/>
            <p:cNvSpPr txBox="true"/>
            <p:nvPr/>
          </p:nvSpPr>
          <p:spPr>
            <a:xfrm rot="-5400000">
              <a:off x="11452299" y="16533448"/>
              <a:ext cx="1313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5</a:t>
              </a:r>
            </a:p>
          </p:txBody>
        </p:sp>
        <p:sp>
          <p:nvSpPr>
            <p:cNvPr name="TextBox 104" id="104"/>
            <p:cNvSpPr txBox="true"/>
            <p:nvPr/>
          </p:nvSpPr>
          <p:spPr>
            <a:xfrm rot="-5400000">
              <a:off x="11368554" y="15640082"/>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10</a:t>
              </a:r>
            </a:p>
          </p:txBody>
        </p:sp>
        <p:sp>
          <p:nvSpPr>
            <p:cNvPr name="TextBox 105" id="105"/>
            <p:cNvSpPr txBox="true"/>
            <p:nvPr/>
          </p:nvSpPr>
          <p:spPr>
            <a:xfrm rot="-5400000">
              <a:off x="11354456" y="13923143"/>
              <a:ext cx="337362"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20</a:t>
              </a:r>
            </a:p>
          </p:txBody>
        </p:sp>
        <p:sp>
          <p:nvSpPr>
            <p:cNvPr name="TextBox 106" id="106"/>
            <p:cNvSpPr txBox="true"/>
            <p:nvPr/>
          </p:nvSpPr>
          <p:spPr>
            <a:xfrm rot="-5400000">
              <a:off x="11397944" y="14791483"/>
              <a:ext cx="230918"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15</a:t>
              </a:r>
            </a:p>
          </p:txBody>
        </p:sp>
        <p:sp>
          <p:nvSpPr>
            <p:cNvPr name="TextBox 107" id="107"/>
            <p:cNvSpPr txBox="true"/>
            <p:nvPr/>
          </p:nvSpPr>
          <p:spPr>
            <a:xfrm rot="-5400000">
              <a:off x="10525292" y="15610872"/>
              <a:ext cx="1264245" cy="382270"/>
            </a:xfrm>
            <a:prstGeom prst="rect">
              <a:avLst/>
            </a:prstGeom>
          </p:spPr>
          <p:txBody>
            <a:bodyPr anchor="t" rtlCol="false" tIns="0" lIns="0" bIns="0" rIns="0">
              <a:spAutoFit/>
            </a:bodyPr>
            <a:lstStyle/>
            <a:p>
              <a:pPr algn="ctr">
                <a:lnSpc>
                  <a:spcPts val="2339"/>
                </a:lnSpc>
                <a:spcBef>
                  <a:spcPct val="0"/>
                </a:spcBef>
              </a:pPr>
              <a:r>
                <a:rPr lang="en-US" sz="1799">
                  <a:solidFill>
                    <a:srgbClr val="000000"/>
                  </a:solidFill>
                  <a:latin typeface="Oswald"/>
                </a:rPr>
                <a:t>FINAL VOTE</a:t>
              </a:r>
            </a:p>
          </p:txBody>
        </p:sp>
        <p:sp>
          <p:nvSpPr>
            <p:cNvPr name="TextBox 108" id="108"/>
            <p:cNvSpPr txBox="true"/>
            <p:nvPr/>
          </p:nvSpPr>
          <p:spPr>
            <a:xfrm rot="0">
              <a:off x="5798532" y="16742006"/>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15</a:t>
              </a:r>
            </a:p>
          </p:txBody>
        </p:sp>
        <p:sp>
          <p:nvSpPr>
            <p:cNvPr name="TextBox 109" id="109"/>
            <p:cNvSpPr txBox="true"/>
            <p:nvPr/>
          </p:nvSpPr>
          <p:spPr>
            <a:xfrm rot="0">
              <a:off x="6425197" y="16742006"/>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16</a:t>
              </a:r>
            </a:p>
          </p:txBody>
        </p:sp>
        <p:sp>
          <p:nvSpPr>
            <p:cNvPr name="TextBox 110" id="110"/>
            <p:cNvSpPr txBox="true"/>
            <p:nvPr/>
          </p:nvSpPr>
          <p:spPr>
            <a:xfrm rot="0">
              <a:off x="7051863" y="16742006"/>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17</a:t>
              </a:r>
            </a:p>
          </p:txBody>
        </p:sp>
        <p:sp>
          <p:nvSpPr>
            <p:cNvPr name="TextBox 111" id="111"/>
            <p:cNvSpPr txBox="true"/>
            <p:nvPr/>
          </p:nvSpPr>
          <p:spPr>
            <a:xfrm rot="0">
              <a:off x="7678529" y="16742006"/>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18</a:t>
              </a:r>
            </a:p>
          </p:txBody>
        </p:sp>
        <p:sp>
          <p:nvSpPr>
            <p:cNvPr name="TextBox 112" id="112"/>
            <p:cNvSpPr txBox="true"/>
            <p:nvPr/>
          </p:nvSpPr>
          <p:spPr>
            <a:xfrm rot="0">
              <a:off x="8305194" y="16742006"/>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19</a:t>
              </a:r>
            </a:p>
          </p:txBody>
        </p:sp>
        <p:sp>
          <p:nvSpPr>
            <p:cNvPr name="TextBox 113" id="113"/>
            <p:cNvSpPr txBox="true"/>
            <p:nvPr/>
          </p:nvSpPr>
          <p:spPr>
            <a:xfrm rot="0">
              <a:off x="8900435" y="16742006"/>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20</a:t>
              </a:r>
            </a:p>
          </p:txBody>
        </p:sp>
        <p:sp>
          <p:nvSpPr>
            <p:cNvPr name="TextBox 114" id="114"/>
            <p:cNvSpPr txBox="true"/>
            <p:nvPr/>
          </p:nvSpPr>
          <p:spPr>
            <a:xfrm rot="0">
              <a:off x="9501701" y="16742006"/>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21</a:t>
              </a:r>
            </a:p>
          </p:txBody>
        </p:sp>
        <p:sp>
          <p:nvSpPr>
            <p:cNvPr name="TextBox 115" id="115"/>
            <p:cNvSpPr txBox="true"/>
            <p:nvPr/>
          </p:nvSpPr>
          <p:spPr>
            <a:xfrm rot="0">
              <a:off x="10102966" y="16742006"/>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22</a:t>
              </a:r>
            </a:p>
          </p:txBody>
        </p:sp>
        <p:sp>
          <p:nvSpPr>
            <p:cNvPr name="TextBox 116" id="116"/>
            <p:cNvSpPr txBox="true"/>
            <p:nvPr/>
          </p:nvSpPr>
          <p:spPr>
            <a:xfrm rot="0">
              <a:off x="6113731" y="17060633"/>
              <a:ext cx="3747925" cy="382270"/>
            </a:xfrm>
            <a:prstGeom prst="rect">
              <a:avLst/>
            </a:prstGeom>
          </p:spPr>
          <p:txBody>
            <a:bodyPr anchor="t" rtlCol="false" tIns="0" lIns="0" bIns="0" rIns="0">
              <a:spAutoFit/>
            </a:bodyPr>
            <a:lstStyle/>
            <a:p>
              <a:pPr algn="ctr">
                <a:lnSpc>
                  <a:spcPts val="2339"/>
                </a:lnSpc>
                <a:spcBef>
                  <a:spcPct val="0"/>
                </a:spcBef>
              </a:pPr>
              <a:r>
                <a:rPr lang="en-US" sz="1799">
                  <a:solidFill>
                    <a:srgbClr val="000000"/>
                  </a:solidFill>
                  <a:latin typeface="Oswald"/>
                </a:rPr>
                <a:t>AGE</a:t>
              </a:r>
            </a:p>
          </p:txBody>
        </p:sp>
        <p:sp>
          <p:nvSpPr>
            <p:cNvPr name="TextBox 117" id="117"/>
            <p:cNvSpPr txBox="true"/>
            <p:nvPr/>
          </p:nvSpPr>
          <p:spPr>
            <a:xfrm rot="-5400000">
              <a:off x="5139124" y="16548362"/>
              <a:ext cx="1313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0</a:t>
              </a:r>
            </a:p>
          </p:txBody>
        </p:sp>
        <p:sp>
          <p:nvSpPr>
            <p:cNvPr name="TextBox 118" id="118"/>
            <p:cNvSpPr txBox="true"/>
            <p:nvPr/>
          </p:nvSpPr>
          <p:spPr>
            <a:xfrm rot="-5400000">
              <a:off x="5064140" y="16007257"/>
              <a:ext cx="275942"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20</a:t>
              </a:r>
            </a:p>
          </p:txBody>
        </p:sp>
        <p:sp>
          <p:nvSpPr>
            <p:cNvPr name="TextBox 119" id="119"/>
            <p:cNvSpPr txBox="true"/>
            <p:nvPr/>
          </p:nvSpPr>
          <p:spPr>
            <a:xfrm rot="-5400000">
              <a:off x="5056303" y="15479482"/>
              <a:ext cx="297008"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40</a:t>
              </a:r>
            </a:p>
          </p:txBody>
        </p:sp>
        <p:sp>
          <p:nvSpPr>
            <p:cNvPr name="TextBox 120" id="120"/>
            <p:cNvSpPr txBox="true"/>
            <p:nvPr/>
          </p:nvSpPr>
          <p:spPr>
            <a:xfrm rot="-5400000">
              <a:off x="5048257" y="14935824"/>
              <a:ext cx="307707"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60</a:t>
              </a:r>
            </a:p>
          </p:txBody>
        </p:sp>
        <p:sp>
          <p:nvSpPr>
            <p:cNvPr name="TextBox 121" id="121"/>
            <p:cNvSpPr txBox="true"/>
            <p:nvPr/>
          </p:nvSpPr>
          <p:spPr>
            <a:xfrm rot="-5400000">
              <a:off x="5027876" y="14366436"/>
              <a:ext cx="348469"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80</a:t>
              </a:r>
            </a:p>
          </p:txBody>
        </p:sp>
        <p:sp>
          <p:nvSpPr>
            <p:cNvPr name="TextBox 122" id="122"/>
            <p:cNvSpPr txBox="true"/>
            <p:nvPr/>
          </p:nvSpPr>
          <p:spPr>
            <a:xfrm rot="-5400000">
              <a:off x="4967420" y="13713515"/>
              <a:ext cx="474774"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100</a:t>
              </a:r>
            </a:p>
          </p:txBody>
        </p:sp>
        <p:sp>
          <p:nvSpPr>
            <p:cNvPr name="TextBox 123" id="123"/>
            <p:cNvSpPr txBox="true"/>
            <p:nvPr/>
          </p:nvSpPr>
          <p:spPr>
            <a:xfrm rot="-5400000">
              <a:off x="2892538" y="15060468"/>
              <a:ext cx="3747925" cy="382270"/>
            </a:xfrm>
            <a:prstGeom prst="rect">
              <a:avLst/>
            </a:prstGeom>
          </p:spPr>
          <p:txBody>
            <a:bodyPr anchor="t" rtlCol="false" tIns="0" lIns="0" bIns="0" rIns="0">
              <a:spAutoFit/>
            </a:bodyPr>
            <a:lstStyle/>
            <a:p>
              <a:pPr algn="ctr">
                <a:lnSpc>
                  <a:spcPts val="2339"/>
                </a:lnSpc>
                <a:spcBef>
                  <a:spcPct val="0"/>
                </a:spcBef>
              </a:pPr>
              <a:r>
                <a:rPr lang="en-US" sz="1799">
                  <a:solidFill>
                    <a:srgbClr val="000000"/>
                  </a:solidFill>
                  <a:latin typeface="Oswald"/>
                </a:rPr>
                <a:t>FREQUENCY</a:t>
              </a:r>
            </a:p>
          </p:txBody>
        </p:sp>
        <p:grpSp>
          <p:nvGrpSpPr>
            <p:cNvPr name="Group 124" id="124"/>
            <p:cNvGrpSpPr/>
            <p:nvPr/>
          </p:nvGrpSpPr>
          <p:grpSpPr>
            <a:xfrm rot="0">
              <a:off x="12065719" y="17807052"/>
              <a:ext cx="6241867" cy="473236"/>
              <a:chOff x="0" y="0"/>
              <a:chExt cx="1232961" cy="93479"/>
            </a:xfrm>
          </p:grpSpPr>
          <p:sp>
            <p:nvSpPr>
              <p:cNvPr name="Freeform 125" id="125"/>
              <p:cNvSpPr/>
              <p:nvPr/>
            </p:nvSpPr>
            <p:spPr>
              <a:xfrm flipH="false" flipV="false" rot="0">
                <a:off x="0" y="0"/>
                <a:ext cx="1232961" cy="93479"/>
              </a:xfrm>
              <a:custGeom>
                <a:avLst/>
                <a:gdLst/>
                <a:ahLst/>
                <a:cxnLst/>
                <a:rect r="r" b="b" t="t" l="l"/>
                <a:pathLst>
                  <a:path h="93479" w="1232961">
                    <a:moveTo>
                      <a:pt x="0" y="0"/>
                    </a:moveTo>
                    <a:lnTo>
                      <a:pt x="1232961" y="0"/>
                    </a:lnTo>
                    <a:lnTo>
                      <a:pt x="1232961" y="93479"/>
                    </a:lnTo>
                    <a:lnTo>
                      <a:pt x="0" y="93479"/>
                    </a:lnTo>
                    <a:close/>
                  </a:path>
                </a:pathLst>
              </a:custGeom>
              <a:solidFill>
                <a:srgbClr val="FFFFFF"/>
              </a:solidFill>
            </p:spPr>
          </p:sp>
          <p:sp>
            <p:nvSpPr>
              <p:cNvPr name="TextBox 126" id="126"/>
              <p:cNvSpPr txBox="true"/>
              <p:nvPr/>
            </p:nvSpPr>
            <p:spPr>
              <a:xfrm>
                <a:off x="0" y="-19050"/>
                <a:ext cx="1232961" cy="112529"/>
              </a:xfrm>
              <a:prstGeom prst="rect">
                <a:avLst/>
              </a:prstGeom>
            </p:spPr>
            <p:txBody>
              <a:bodyPr anchor="ctr" rtlCol="false" tIns="53700" lIns="53700" bIns="53700" rIns="53700"/>
              <a:lstStyle/>
              <a:p>
                <a:pPr algn="ctr">
                  <a:lnSpc>
                    <a:spcPts val="1949"/>
                  </a:lnSpc>
                </a:pPr>
              </a:p>
            </p:txBody>
          </p:sp>
        </p:grpSp>
        <p:sp>
          <p:nvSpPr>
            <p:cNvPr name="TextBox 127" id="127"/>
            <p:cNvSpPr txBox="true"/>
            <p:nvPr/>
          </p:nvSpPr>
          <p:spPr>
            <a:xfrm rot="0">
              <a:off x="12374884" y="17788002"/>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15</a:t>
              </a:r>
            </a:p>
          </p:txBody>
        </p:sp>
        <p:sp>
          <p:nvSpPr>
            <p:cNvPr name="TextBox 128" id="128"/>
            <p:cNvSpPr txBox="true"/>
            <p:nvPr/>
          </p:nvSpPr>
          <p:spPr>
            <a:xfrm rot="0">
              <a:off x="13141250" y="17788002"/>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16</a:t>
              </a:r>
            </a:p>
          </p:txBody>
        </p:sp>
        <p:sp>
          <p:nvSpPr>
            <p:cNvPr name="TextBox 129" id="129"/>
            <p:cNvSpPr txBox="true"/>
            <p:nvPr/>
          </p:nvSpPr>
          <p:spPr>
            <a:xfrm rot="0">
              <a:off x="13907615" y="17788002"/>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17</a:t>
              </a:r>
            </a:p>
          </p:txBody>
        </p:sp>
        <p:sp>
          <p:nvSpPr>
            <p:cNvPr name="TextBox 130" id="130"/>
            <p:cNvSpPr txBox="true"/>
            <p:nvPr/>
          </p:nvSpPr>
          <p:spPr>
            <a:xfrm rot="0">
              <a:off x="14765366" y="17788002"/>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18</a:t>
              </a:r>
            </a:p>
          </p:txBody>
        </p:sp>
        <p:sp>
          <p:nvSpPr>
            <p:cNvPr name="TextBox 131" id="131"/>
            <p:cNvSpPr txBox="true"/>
            <p:nvPr/>
          </p:nvSpPr>
          <p:spPr>
            <a:xfrm rot="0">
              <a:off x="15507732" y="17788002"/>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19</a:t>
              </a:r>
            </a:p>
          </p:txBody>
        </p:sp>
        <p:sp>
          <p:nvSpPr>
            <p:cNvPr name="TextBox 132" id="132"/>
            <p:cNvSpPr txBox="true"/>
            <p:nvPr/>
          </p:nvSpPr>
          <p:spPr>
            <a:xfrm rot="0">
              <a:off x="16426498" y="17788002"/>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20</a:t>
              </a:r>
            </a:p>
          </p:txBody>
        </p:sp>
        <p:sp>
          <p:nvSpPr>
            <p:cNvPr name="TextBox 133" id="133"/>
            <p:cNvSpPr txBox="true"/>
            <p:nvPr/>
          </p:nvSpPr>
          <p:spPr>
            <a:xfrm rot="0">
              <a:off x="17167464" y="17788002"/>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21</a:t>
              </a:r>
            </a:p>
          </p:txBody>
        </p:sp>
        <p:sp>
          <p:nvSpPr>
            <p:cNvPr name="TextBox 134" id="134"/>
            <p:cNvSpPr txBox="true"/>
            <p:nvPr/>
          </p:nvSpPr>
          <p:spPr>
            <a:xfrm rot="0">
              <a:off x="17806829" y="17788002"/>
              <a:ext cx="309166" cy="323850"/>
            </a:xfrm>
            <a:prstGeom prst="rect">
              <a:avLst/>
            </a:prstGeom>
          </p:spPr>
          <p:txBody>
            <a:bodyPr anchor="t" rtlCol="false" tIns="0" lIns="0" bIns="0" rIns="0">
              <a:spAutoFit/>
            </a:bodyPr>
            <a:lstStyle/>
            <a:p>
              <a:pPr algn="ctr">
                <a:lnSpc>
                  <a:spcPts val="1950"/>
                </a:lnSpc>
                <a:spcBef>
                  <a:spcPct val="0"/>
                </a:spcBef>
              </a:pPr>
              <a:r>
                <a:rPr lang="en-US" sz="1500">
                  <a:solidFill>
                    <a:srgbClr val="000000"/>
                  </a:solidFill>
                  <a:latin typeface="Oswald"/>
                </a:rPr>
                <a:t>22</a:t>
              </a:r>
            </a:p>
          </p:txBody>
        </p:sp>
        <p:sp>
          <p:nvSpPr>
            <p:cNvPr name="TextBox 135" id="135"/>
            <p:cNvSpPr txBox="true"/>
            <p:nvPr/>
          </p:nvSpPr>
          <p:spPr>
            <a:xfrm rot="0">
              <a:off x="13450415" y="18024620"/>
              <a:ext cx="3747925" cy="382270"/>
            </a:xfrm>
            <a:prstGeom prst="rect">
              <a:avLst/>
            </a:prstGeom>
          </p:spPr>
          <p:txBody>
            <a:bodyPr anchor="t" rtlCol="false" tIns="0" lIns="0" bIns="0" rIns="0">
              <a:spAutoFit/>
            </a:bodyPr>
            <a:lstStyle/>
            <a:p>
              <a:pPr algn="ctr">
                <a:lnSpc>
                  <a:spcPts val="2339"/>
                </a:lnSpc>
                <a:spcBef>
                  <a:spcPct val="0"/>
                </a:spcBef>
              </a:pPr>
              <a:r>
                <a:rPr lang="en-US" sz="1799">
                  <a:solidFill>
                    <a:srgbClr val="000000"/>
                  </a:solidFill>
                  <a:latin typeface="Oswald"/>
                </a:rPr>
                <a:t>AGE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DAF1MBJ3pR8</dc:identifier>
  <dcterms:modified xsi:type="dcterms:W3CDTF">2011-08-01T06:04:30Z</dcterms:modified>
  <cp:revision>1</cp:revision>
  <dc:title>Python_R_presentation_Group7</dc:title>
</cp:coreProperties>
</file>